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492" r:id="rId1"/>
  </p:sldMasterIdLst>
  <p:notesMasterIdLst>
    <p:notesMasterId r:id="rId64"/>
  </p:notesMasterIdLst>
  <p:handoutMasterIdLst>
    <p:handoutMasterId r:id="rId65"/>
  </p:handoutMasterIdLst>
  <p:sldIdLst>
    <p:sldId id="333" r:id="rId2"/>
    <p:sldId id="334" r:id="rId3"/>
    <p:sldId id="396" r:id="rId4"/>
    <p:sldId id="397" r:id="rId5"/>
    <p:sldId id="323" r:id="rId6"/>
    <p:sldId id="284" r:id="rId7"/>
    <p:sldId id="398" r:id="rId8"/>
    <p:sldId id="343" r:id="rId9"/>
    <p:sldId id="399" r:id="rId10"/>
    <p:sldId id="341" r:id="rId11"/>
    <p:sldId id="337" r:id="rId12"/>
    <p:sldId id="342" r:id="rId13"/>
    <p:sldId id="339" r:id="rId14"/>
    <p:sldId id="340" r:id="rId15"/>
    <p:sldId id="400" r:id="rId16"/>
    <p:sldId id="344" r:id="rId17"/>
    <p:sldId id="345" r:id="rId18"/>
    <p:sldId id="346" r:id="rId19"/>
    <p:sldId id="347" r:id="rId20"/>
    <p:sldId id="348" r:id="rId21"/>
    <p:sldId id="349" r:id="rId22"/>
    <p:sldId id="402" r:id="rId23"/>
    <p:sldId id="351" r:id="rId24"/>
    <p:sldId id="352" r:id="rId25"/>
    <p:sldId id="401" r:id="rId26"/>
    <p:sldId id="353" r:id="rId27"/>
    <p:sldId id="354" r:id="rId28"/>
    <p:sldId id="355" r:id="rId29"/>
    <p:sldId id="356" r:id="rId30"/>
    <p:sldId id="358" r:id="rId31"/>
    <p:sldId id="363" r:id="rId32"/>
    <p:sldId id="361" r:id="rId33"/>
    <p:sldId id="364" r:id="rId34"/>
    <p:sldId id="403" r:id="rId35"/>
    <p:sldId id="366" r:id="rId36"/>
    <p:sldId id="367" r:id="rId37"/>
    <p:sldId id="368" r:id="rId38"/>
    <p:sldId id="404" r:id="rId39"/>
    <p:sldId id="369" r:id="rId40"/>
    <p:sldId id="370" r:id="rId41"/>
    <p:sldId id="380" r:id="rId42"/>
    <p:sldId id="372" r:id="rId43"/>
    <p:sldId id="381" r:id="rId44"/>
    <p:sldId id="374" r:id="rId45"/>
    <p:sldId id="375" r:id="rId46"/>
    <p:sldId id="376" r:id="rId47"/>
    <p:sldId id="405" r:id="rId48"/>
    <p:sldId id="407" r:id="rId49"/>
    <p:sldId id="415" r:id="rId50"/>
    <p:sldId id="416" r:id="rId51"/>
    <p:sldId id="417" r:id="rId52"/>
    <p:sldId id="418" r:id="rId53"/>
    <p:sldId id="409" r:id="rId54"/>
    <p:sldId id="420" r:id="rId55"/>
    <p:sldId id="424" r:id="rId56"/>
    <p:sldId id="411" r:id="rId57"/>
    <p:sldId id="413" r:id="rId58"/>
    <p:sldId id="421" r:id="rId59"/>
    <p:sldId id="425" r:id="rId60"/>
    <p:sldId id="414" r:id="rId61"/>
    <p:sldId id="423" r:id="rId62"/>
    <p:sldId id="406" r:id="rId6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202F"/>
    <a:srgbClr val="0000FF"/>
    <a:srgbClr val="2DA2BF"/>
    <a:srgbClr val="F9D1D3"/>
    <a:srgbClr val="FFDE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9226E2-87B8-42A9-A112-60DCD028735B}" v="257" dt="2018-10-06T00:16:03.191"/>
    <p1510:client id="{935F0D7E-196F-4C1F-A7AF-235988D67D3B}" v="4" dt="2018-10-06T01:31:00.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2" autoAdjust="0"/>
    <p:restoredTop sz="82948" autoAdjust="0"/>
  </p:normalViewPr>
  <p:slideViewPr>
    <p:cSldViewPr>
      <p:cViewPr varScale="1">
        <p:scale>
          <a:sx n="75" d="100"/>
          <a:sy n="75" d="100"/>
        </p:scale>
        <p:origin x="972" y="66"/>
      </p:cViewPr>
      <p:guideLst>
        <p:guide orient="horz" pos="1296"/>
        <p:guide pos="3840"/>
      </p:guideLst>
    </p:cSldViewPr>
  </p:slideViewPr>
  <p:notesTextViewPr>
    <p:cViewPr>
      <p:scale>
        <a:sx n="3" d="2"/>
        <a:sy n="3" d="2"/>
      </p:scale>
      <p:origin x="0" y="0"/>
    </p:cViewPr>
  </p:notesTextViewPr>
  <p:sorterViewPr>
    <p:cViewPr varScale="1">
      <p:scale>
        <a:sx n="100" d="100"/>
        <a:sy n="100" d="100"/>
      </p:scale>
      <p:origin x="0" y="-17202"/>
    </p:cViewPr>
  </p:sorterViewPr>
  <p:notesViewPr>
    <p:cSldViewPr>
      <p:cViewPr varScale="1">
        <p:scale>
          <a:sx n="94" d="100"/>
          <a:sy n="94" d="100"/>
        </p:scale>
        <p:origin x="-726" y="-10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cs typeface="Calibri" panose="020F0502020204030204"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dirty="0">
              <a:cs typeface="Calibri" panose="020F0502020204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cs typeface="Calibri" panose="020F0502020204030204" pitchFamily="34" charset="0"/>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EFC9FE0-5D06-4E5C-99F1-EB03F9C5E7AD}" type="slidenum">
              <a:rPr lang="en-US" smtClean="0">
                <a:cs typeface="Calibri" panose="020F0502020204030204" pitchFamily="34" charset="0"/>
              </a:rPr>
              <a:t>‹#›</a:t>
            </a:fld>
            <a:endParaRPr lang="en-US" dirty="0">
              <a:cs typeface="Calibri" panose="020F0502020204030204" pitchFamily="34" charset="0"/>
            </a:endParaRPr>
          </a:p>
        </p:txBody>
      </p:sp>
    </p:spTree>
    <p:extLst>
      <p:ext uri="{BB962C8B-B14F-4D97-AF65-F5344CB8AC3E}">
        <p14:creationId xmlns:p14="http://schemas.microsoft.com/office/powerpoint/2010/main" val="3651104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Calibri" panose="020F050202020403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Calibri" panose="020F0502020204030204" pitchFamily="34" charset="0"/>
              </a:defRPr>
            </a:lvl1pPr>
          </a:lstStyle>
          <a:p>
            <a:pPr>
              <a:defRPr/>
            </a:pPr>
            <a:fld id="{C5CEE3AE-188C-4664-BDD2-03CAB46821EF}" type="slidenum">
              <a:rPr lang="en-US" altLang="en-US" smtClean="0"/>
              <a:pPr>
                <a:defRPr/>
              </a:pPr>
              <a:t>‹#›</a:t>
            </a:fld>
            <a:endParaRPr lang="en-US" altLang="en-US" dirty="0"/>
          </a:p>
        </p:txBody>
      </p:sp>
    </p:spTree>
    <p:extLst>
      <p:ext uri="{BB962C8B-B14F-4D97-AF65-F5344CB8AC3E}">
        <p14:creationId xmlns:p14="http://schemas.microsoft.com/office/powerpoint/2010/main" val="615931631"/>
      </p:ext>
    </p:extLst>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Clr>
        <a:srgbClr val="C00000"/>
      </a:buClr>
      <a:buFont typeface="Calibri" panose="020F0502020204030204" pitchFamily="34" charset="0"/>
      <a:buChar char="●"/>
      <a:defRPr sz="1200" kern="1200">
        <a:solidFill>
          <a:schemeClr val="tx1"/>
        </a:solidFill>
        <a:latin typeface="+mn-lt"/>
        <a:ea typeface="+mn-ea"/>
        <a:cs typeface="+mn-cs"/>
      </a:defRPr>
    </a:lvl1pPr>
    <a:lvl2pPr marL="395288" indent="-171450" algn="l" rtl="0" eaLnBrk="0" fontAlgn="base" hangingPunct="0">
      <a:spcBef>
        <a:spcPct val="30000"/>
      </a:spcBef>
      <a:spcAft>
        <a:spcPct val="0"/>
      </a:spcAft>
      <a:buClr>
        <a:srgbClr val="008000"/>
      </a:buClr>
      <a:buSzPct val="70000"/>
      <a:buFont typeface="Wingdings" panose="05000000000000000000" pitchFamily="2" charset="2"/>
      <a:buChar char="n"/>
      <a:defRPr sz="1200" kern="1200">
        <a:solidFill>
          <a:schemeClr val="tx1"/>
        </a:solidFill>
        <a:latin typeface="+mn-lt"/>
        <a:ea typeface="+mn-ea"/>
        <a:cs typeface="+mn-cs"/>
      </a:defRPr>
    </a:lvl2pPr>
    <a:lvl3pPr marL="628650" indent="-171450" algn="l" rtl="0" eaLnBrk="0" fontAlgn="base" hangingPunct="0">
      <a:spcBef>
        <a:spcPct val="30000"/>
      </a:spcBef>
      <a:spcAft>
        <a:spcPct val="0"/>
      </a:spcAft>
      <a:buClr>
        <a:schemeClr val="tx2"/>
      </a:buClr>
      <a:buSzPct val="70000"/>
      <a:buFont typeface="Wingdings" panose="05000000000000000000" pitchFamily="2" charset="2"/>
      <a:buChar char="®"/>
      <a:defRPr sz="1200" kern="1200">
        <a:solidFill>
          <a:schemeClr val="tx1"/>
        </a:solidFill>
        <a:latin typeface="+mn-lt"/>
        <a:ea typeface="+mn-ea"/>
        <a:cs typeface="+mn-cs"/>
      </a:defRPr>
    </a:lvl3pPr>
    <a:lvl4pPr marL="854075" indent="-173038"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altLang="en-US" b="1" dirty="0"/>
              <a:t>This lesson is used with NTTC Workbook Exercise Tom Andrews.  It covers the following tax topics: Single</a:t>
            </a:r>
            <a:r>
              <a:rPr lang="en-US" altLang="en-US" b="1" baseline="0" dirty="0"/>
              <a:t> filing status, Income (w</a:t>
            </a:r>
            <a:r>
              <a:rPr lang="en-US" altLang="en-US" b="1" dirty="0"/>
              <a:t>ages</a:t>
            </a:r>
            <a:r>
              <a:rPr lang="en-US" altLang="en-US" b="1" baseline="0" dirty="0"/>
              <a:t>,</a:t>
            </a:r>
            <a:r>
              <a:rPr lang="en-US" altLang="en-US" b="1" dirty="0"/>
              <a:t> interest, and unemployment), Adjustments (IRA Deduction</a:t>
            </a:r>
            <a:r>
              <a:rPr lang="en-US" altLang="en-US" b="1" baseline="0" dirty="0"/>
              <a:t> and</a:t>
            </a:r>
            <a:r>
              <a:rPr lang="en-US" altLang="en-US" b="1" dirty="0"/>
              <a:t> student</a:t>
            </a:r>
            <a:r>
              <a:rPr lang="en-US" altLang="en-US" b="1" baseline="0" dirty="0"/>
              <a:t> loan interest), standard deduction, and retirement savings credit</a:t>
            </a:r>
          </a:p>
          <a:p>
            <a:pPr marL="0" indent="0">
              <a:buNone/>
            </a:pPr>
            <a:endParaRPr lang="en-US" altLang="en-US" b="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baseline="0" dirty="0"/>
              <a:t>Information for conducting this training lesson is contained in the </a:t>
            </a:r>
            <a:r>
              <a:rPr lang="en-US" altLang="en-US" b="1" i="1" baseline="0" dirty="0"/>
              <a:t>Instructor Guide for Tax-Aide National Tax Training Committee Workbook (Workbook Instructor Guide).</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add, delete, or modify slides as necessary to meet their district training needs. </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direct the volunteers to review appropriate section of the Counselor Resource Guide (Pub 4012) whenever possible.  If volunteers wish to take notes during class, they should note that Pub 4012 is a good place to record them.</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0"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Slides at the end of this presentation provide instructions for entering information for the various tax topic into TaxSlayer.  Pub 4012 Tab O is emphasized as the best source for information on entering information into the software.</a:t>
            </a:r>
            <a:endParaRPr lang="en-US" altLang="en-US" b="1" i="0" dirty="0"/>
          </a:p>
          <a:p>
            <a:pPr marL="0" indent="0">
              <a:buNone/>
            </a:pPr>
            <a:endParaRPr lang="en-US" altLang="en-US" b="1"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CC9D9A7-6A52-4E98-B917-621243E450E8}" type="slidenum">
              <a:rPr lang="en-US" altLang="en-US" smtClean="0"/>
              <a:pPr>
                <a:spcBef>
                  <a:spcPct val="0"/>
                </a:spcBef>
                <a:buClrTx/>
                <a:buFontTx/>
                <a:buNone/>
              </a:pPr>
              <a:t>1</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7314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57200" y="720725"/>
            <a:ext cx="6400800" cy="3600450"/>
          </a:xfrm>
          <a:ln/>
        </p:spPr>
      </p:sp>
      <p:sp>
        <p:nvSpPr>
          <p:cNvPr id="3" name="Notes Placeholder 2"/>
          <p:cNvSpPr>
            <a:spLocks noGrp="1"/>
          </p:cNvSpPr>
          <p:nvPr>
            <p:ph type="body" idx="1"/>
          </p:nvPr>
        </p:nvSpPr>
        <p:spPr/>
        <p:txBody>
          <a:bodyPr/>
          <a:lstStyle/>
          <a:p>
            <a:pPr>
              <a:defRPr/>
            </a:pPr>
            <a:r>
              <a:rPr lang="en-US" b="1" dirty="0"/>
              <a:t>Emphasize</a:t>
            </a:r>
          </a:p>
          <a:p>
            <a:pPr marL="181221" indent="-181221">
              <a:buFont typeface="Arial" panose="020B0604020202020204" pitchFamily="34" charset="0"/>
              <a:buChar char="•"/>
              <a:defRPr/>
            </a:pPr>
            <a:r>
              <a:rPr lang="en-US" b="1" dirty="0"/>
              <a:t>Every labeled box must be input</a:t>
            </a:r>
          </a:p>
          <a:p>
            <a:pPr marL="181221" indent="-181221">
              <a:buFont typeface="Arial" panose="020B0604020202020204" pitchFamily="34" charset="0"/>
              <a:buChar char="•"/>
              <a:defRPr/>
            </a:pPr>
            <a:r>
              <a:rPr lang="en-US" b="1" dirty="0"/>
              <a:t>Taxpayers sometimes bring in prior year W-2s by mistake so be careful</a:t>
            </a:r>
          </a:p>
        </p:txBody>
      </p:sp>
      <p:sp>
        <p:nvSpPr>
          <p:cNvPr id="7" name="Date Placeholder 6"/>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48389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457200" y="720725"/>
            <a:ext cx="6400800" cy="3600450"/>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Informational</a:t>
            </a:r>
          </a:p>
          <a:p>
            <a:pPr>
              <a:buFontTx/>
              <a:buChar char="•"/>
            </a:pPr>
            <a:r>
              <a:rPr lang="en-US" altLang="en-US" b="1" dirty="0"/>
              <a:t>Code D will add Form 8880 to the return (may need</a:t>
            </a:r>
            <a:r>
              <a:rPr lang="en-US" altLang="en-US" b="1" baseline="0" dirty="0"/>
              <a:t> to make additional entries to it)</a:t>
            </a:r>
            <a:endParaRPr lang="en-US" altLang="en-US" b="1" dirty="0"/>
          </a:p>
          <a:p>
            <a:pPr>
              <a:buFontTx/>
              <a:buChar char="•"/>
            </a:pPr>
            <a:r>
              <a:rPr lang="en-US" altLang="en-US" b="1" dirty="0"/>
              <a:t>Code DD is informational only and does not affect the income tax return</a:t>
            </a:r>
          </a:p>
          <a:p>
            <a:pPr>
              <a:buFontTx/>
              <a:buChar char="•"/>
            </a:pPr>
            <a:r>
              <a:rPr lang="en-US" altLang="en-US" b="1" dirty="0"/>
              <a:t>All codes as shown on W-2 should be input into TaxSlayer (or “other” in box 14</a:t>
            </a:r>
            <a:r>
              <a:rPr lang="en-US" altLang="en-US" b="1" baseline="0" dirty="0"/>
              <a:t> data, if needed)</a:t>
            </a:r>
            <a:endParaRPr lang="en-US" altLang="en-US" b="1" dirty="0"/>
          </a:p>
          <a:p>
            <a:r>
              <a:rPr lang="en-US" altLang="en-US" b="1" dirty="0"/>
              <a:t>Instructors should point out the codes most often seen in their district</a:t>
            </a:r>
          </a:p>
          <a:p>
            <a:pPr eaLnBrk="1" hangingPunct="1">
              <a:buFontTx/>
              <a:buChar char="•"/>
            </a:pPr>
            <a:r>
              <a:rPr lang="en-US" altLang="en-US" b="1" dirty="0"/>
              <a:t>If box 14 has “401k”</a:t>
            </a:r>
          </a:p>
          <a:p>
            <a:pPr marL="664476" lvl="1" indent="-181221" eaLnBrk="1" hangingPunct="1">
              <a:buFontTx/>
              <a:buChar char="•"/>
            </a:pPr>
            <a:r>
              <a:rPr lang="en-US" altLang="en-US" b="1" dirty="0"/>
              <a:t>Leave in box 14 and select from drop-down</a:t>
            </a:r>
            <a:r>
              <a:rPr lang="en-US" altLang="en-US" b="1" baseline="0" dirty="0"/>
              <a:t> list </a:t>
            </a:r>
            <a:r>
              <a:rPr lang="en-US" altLang="en-US" b="1" dirty="0"/>
              <a:t>that it qualifies or not for Form 8880 retirement savers credit (previous slide)</a:t>
            </a:r>
          </a:p>
          <a:p>
            <a:endParaRPr lang="en-US" altLang="en-US" dirty="0"/>
          </a:p>
        </p:txBody>
      </p:sp>
      <p:sp>
        <p:nvSpPr>
          <p:cNvPr id="6" name="Date Placeholder 5"/>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55412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457200" y="720725"/>
            <a:ext cx="6400800" cy="360045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21" indent="-181221" eaLnBrk="1" hangingPunct="1">
              <a:spcBef>
                <a:spcPct val="0"/>
              </a:spcBef>
              <a:buFontTx/>
              <a:buChar char="•"/>
            </a:pPr>
            <a:r>
              <a:rPr lang="en-US" altLang="en-US" b="1" dirty="0"/>
              <a:t>This</a:t>
            </a:r>
            <a:r>
              <a:rPr lang="en-US" altLang="en-US" b="1" baseline="0" dirty="0"/>
              <a:t> is an excellent opportunity to introduce Volunteers to the Tax-Aide Scope Manual</a:t>
            </a:r>
            <a:endParaRPr lang="en-US" altLang="en-US" b="1" dirty="0"/>
          </a:p>
        </p:txBody>
      </p:sp>
      <p:sp>
        <p:nvSpPr>
          <p:cNvPr id="6" name="Date Placeholder 5"/>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093337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57200" y="720725"/>
            <a:ext cx="6400800" cy="3600450"/>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21" indent="-181221" eaLnBrk="1" hangingPunct="1">
              <a:spcBef>
                <a:spcPct val="0"/>
              </a:spcBef>
              <a:buFontTx/>
              <a:buChar char="•"/>
            </a:pPr>
            <a:r>
              <a:rPr lang="en-US" altLang="en-US" b="1" dirty="0"/>
              <a:t>Ministers or certain church works</a:t>
            </a:r>
          </a:p>
          <a:p>
            <a:pPr marL="664476" lvl="1" indent="-181221" eaLnBrk="1" hangingPunct="1">
              <a:spcBef>
                <a:spcPct val="0"/>
              </a:spcBef>
              <a:buFontTx/>
              <a:buChar char="•"/>
            </a:pPr>
            <a:r>
              <a:rPr lang="en-US" altLang="en-US" b="1" dirty="0"/>
              <a:t>This may be noted in box 14</a:t>
            </a:r>
          </a:p>
          <a:p>
            <a:pPr marL="181221" indent="-181221" eaLnBrk="1" hangingPunct="1">
              <a:spcBef>
                <a:spcPct val="0"/>
              </a:spcBef>
              <a:buFontTx/>
              <a:buChar char="•"/>
            </a:pPr>
            <a:r>
              <a:rPr lang="en-US" altLang="en-US" b="1" dirty="0"/>
              <a:t>The additional Medicare tax (Form 8959) is out of scope</a:t>
            </a:r>
          </a:p>
          <a:p>
            <a:pPr marL="664476" lvl="1" indent="-181221" eaLnBrk="1" hangingPunct="1">
              <a:spcBef>
                <a:spcPct val="0"/>
              </a:spcBef>
              <a:buFontTx/>
              <a:buChar char="•"/>
            </a:pPr>
            <a:r>
              <a:rPr lang="en-US" altLang="en-US" b="1" dirty="0"/>
              <a:t>Married filing jointly..........$250,000</a:t>
            </a:r>
          </a:p>
          <a:p>
            <a:pPr marL="664476" lvl="1" indent="-181221" eaLnBrk="1" hangingPunct="1">
              <a:spcBef>
                <a:spcPct val="0"/>
              </a:spcBef>
              <a:buFontTx/>
              <a:buChar char="•"/>
            </a:pPr>
            <a:r>
              <a:rPr lang="en-US" altLang="en-US" b="1" dirty="0"/>
              <a:t>Married filing separately........$125,000</a:t>
            </a:r>
          </a:p>
          <a:p>
            <a:pPr marL="664476" lvl="1" indent="-181221" eaLnBrk="1" hangingPunct="1">
              <a:spcBef>
                <a:spcPct val="0"/>
              </a:spcBef>
              <a:buFontTx/>
              <a:buChar char="•"/>
            </a:pPr>
            <a:r>
              <a:rPr lang="en-US" altLang="en-US" b="1" dirty="0"/>
              <a:t>Single, Head of household, or Qualifying widow(er) $200,000</a:t>
            </a:r>
          </a:p>
        </p:txBody>
      </p:sp>
      <p:sp>
        <p:nvSpPr>
          <p:cNvPr id="6" name="Date Placeholder 5"/>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68480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614777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336314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Credit unions may call their interest “dividends” – but it’s really interest</a:t>
            </a:r>
            <a:r>
              <a:rPr lang="en-US" altLang="en-US" b="1" baseline="0" dirty="0"/>
              <a:t> and reported as such</a:t>
            </a:r>
            <a:endParaRPr lang="en-US" alt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1040929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308117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Informational:</a:t>
            </a:r>
          </a:p>
          <a:p>
            <a:pPr eaLnBrk="1" hangingPunct="1">
              <a:spcBef>
                <a:spcPct val="0"/>
              </a:spcBef>
              <a:buFontTx/>
              <a:buChar char="•"/>
            </a:pPr>
            <a:r>
              <a:rPr lang="en-US" altLang="en-US" b="1" dirty="0"/>
              <a:t>Some treasury bonds may produce exempt interest for federal purposes</a:t>
            </a:r>
          </a:p>
          <a:p>
            <a:pPr marL="647799" lvl="1" eaLnBrk="1" hangingPunct="1">
              <a:spcBef>
                <a:spcPct val="0"/>
              </a:spcBef>
              <a:buFontTx/>
              <a:buChar char="•"/>
            </a:pPr>
            <a:r>
              <a:rPr lang="en-US" altLang="en-US" b="1" dirty="0"/>
              <a:t>Certain “EE” or “I” bonds used for qualified education purposes</a:t>
            </a:r>
          </a:p>
          <a:p>
            <a:pPr marL="647799" lvl="1" eaLnBrk="1" hangingPunct="1">
              <a:spcBef>
                <a:spcPct val="0"/>
              </a:spcBef>
              <a:buFontTx/>
              <a:buChar char="•"/>
            </a:pPr>
            <a:r>
              <a:rPr lang="en-US" altLang="en-US" b="1" dirty="0"/>
              <a:t>Requires Form 8815 – which is out of scope</a:t>
            </a:r>
          </a:p>
          <a:p>
            <a:pPr eaLnBrk="1" hangingPunct="1">
              <a:spcBef>
                <a:spcPct val="0"/>
              </a:spcBef>
            </a:pPr>
            <a:endParaRPr lang="en-US" alt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1806520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Arial" panose="020B0604020202020204" pitchFamily="34" charset="0"/>
              <a:buChar char="•"/>
            </a:pPr>
            <a:r>
              <a:rPr lang="en-US" altLang="en-US" b="1" dirty="0"/>
              <a:t>FATCA stands for Foreign Account Tax Compliance Act.</a:t>
            </a:r>
          </a:p>
          <a:p>
            <a:pPr eaLnBrk="1" hangingPunct="1">
              <a:spcBef>
                <a:spcPct val="0"/>
              </a:spcBef>
              <a:buFont typeface="Arial" panose="020B0604020202020204" pitchFamily="34" charset="0"/>
              <a:buChar char="•"/>
            </a:pPr>
            <a:r>
              <a:rPr lang="en-US" altLang="en-US" b="1" dirty="0"/>
              <a:t>Bond Premiums and Discounts Box 10 -13 are out of scope.</a:t>
            </a:r>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53622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a:t>
            </a:fld>
            <a:endParaRPr lang="en-US" altLang="en-US" dirty="0"/>
          </a:p>
        </p:txBody>
      </p:sp>
    </p:spTree>
    <p:extLst>
      <p:ext uri="{BB962C8B-B14F-4D97-AF65-F5344CB8AC3E}">
        <p14:creationId xmlns:p14="http://schemas.microsoft.com/office/powerpoint/2010/main" val="2728456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Emphasize</a:t>
            </a:r>
          </a:p>
          <a:p>
            <a:pPr eaLnBrk="1" hangingPunct="1">
              <a:spcBef>
                <a:spcPct val="0"/>
              </a:spcBef>
              <a:buFont typeface="Arial" panose="020B0604020202020204" pitchFamily="34" charset="0"/>
              <a:buChar char="•"/>
            </a:pPr>
            <a:r>
              <a:rPr lang="en-US" altLang="en-US" b="1" dirty="0"/>
              <a:t>All the information as in 1099-INT boxes</a:t>
            </a:r>
          </a:p>
          <a:p>
            <a:pPr eaLnBrk="1" hangingPunct="1">
              <a:spcBef>
                <a:spcPct val="0"/>
              </a:spcBef>
              <a:buFont typeface="Arial" panose="020B0604020202020204" pitchFamily="34" charset="0"/>
              <a:buChar char="•"/>
            </a:pPr>
            <a:r>
              <a:rPr lang="en-US" altLang="en-US" b="1" dirty="0"/>
              <a:t>Format varies by payer</a:t>
            </a:r>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3589988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927454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57200" y="720725"/>
            <a:ext cx="6400800" cy="360045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Instructor Notes:</a:t>
            </a:r>
          </a:p>
          <a:p>
            <a:endParaRPr lang="en-US" altLang="en-US" dirty="0"/>
          </a:p>
          <a:p>
            <a:pPr lvl="1"/>
            <a:r>
              <a:rPr lang="en-US" altLang="en-US" dirty="0"/>
              <a:t>Ask the class the questions and have them refer to pub 4012 to verify </a:t>
            </a:r>
            <a:br>
              <a:rPr lang="en-US" altLang="en-US" dirty="0"/>
            </a:br>
            <a:endParaRPr lang="en-US" altLang="en-US" dirty="0"/>
          </a:p>
          <a:p>
            <a:pPr lvl="1"/>
            <a:r>
              <a:rPr lang="en-US" altLang="en-US" dirty="0"/>
              <a:t>If a taxpayer does not have their 1099-G, there is a phone number for most states to call where they can find out what they received and their withholding if any. They will need the payer and the payer’s Federal identification number and address</a:t>
            </a:r>
          </a:p>
          <a:p>
            <a:endParaRPr lang="en-US" alt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55057" indent="-290406">
              <a:spcBef>
                <a:spcPct val="30000"/>
              </a:spcBef>
              <a:defRPr sz="1200">
                <a:solidFill>
                  <a:schemeClr val="tx1"/>
                </a:solidFill>
                <a:latin typeface="Calibri" panose="020F0502020204030204" pitchFamily="34" charset="0"/>
                <a:cs typeface="Arial" panose="020B0604020202020204" pitchFamily="34" charset="0"/>
              </a:defRPr>
            </a:lvl2pPr>
            <a:lvl3pPr marL="1161626" indent="-232325">
              <a:spcBef>
                <a:spcPct val="30000"/>
              </a:spcBef>
              <a:defRPr sz="1200">
                <a:solidFill>
                  <a:schemeClr val="tx1"/>
                </a:solidFill>
                <a:latin typeface="Calibri" panose="020F0502020204030204" pitchFamily="34" charset="0"/>
                <a:cs typeface="Arial" panose="020B0604020202020204" pitchFamily="34" charset="0"/>
              </a:defRPr>
            </a:lvl3pPr>
            <a:lvl4pPr marL="1626276" indent="-232325">
              <a:spcBef>
                <a:spcPct val="30000"/>
              </a:spcBef>
              <a:defRPr sz="1200">
                <a:solidFill>
                  <a:schemeClr val="tx1"/>
                </a:solidFill>
                <a:latin typeface="Calibri" panose="020F0502020204030204" pitchFamily="34" charset="0"/>
                <a:cs typeface="Arial" panose="020B0604020202020204" pitchFamily="34" charset="0"/>
              </a:defRPr>
            </a:lvl4pPr>
            <a:lvl5pPr marL="2090928" indent="-232325">
              <a:spcBef>
                <a:spcPct val="30000"/>
              </a:spcBef>
              <a:defRPr sz="1200">
                <a:solidFill>
                  <a:schemeClr val="tx1"/>
                </a:solidFill>
                <a:latin typeface="Calibri" panose="020F0502020204030204" pitchFamily="34" charset="0"/>
                <a:cs typeface="Arial" panose="020B0604020202020204" pitchFamily="34" charset="0"/>
              </a:defRPr>
            </a:lvl5pPr>
            <a:lvl6pPr marL="2555578" indent="-23232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20228" indent="-23232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84879" indent="-23232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49529" indent="-23232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C33A4E47-3787-42BD-B1C0-18AD35C63176}" type="slidenum">
              <a:rPr lang="en-US" altLang="en-US">
                <a:cs typeface="Calibri" panose="020F0502020204030204" pitchFamily="34" charset="0"/>
              </a:rPr>
              <a:pPr>
                <a:spcBef>
                  <a:spcPct val="0"/>
                </a:spcBef>
              </a:pPr>
              <a:t>23</a:t>
            </a:fld>
            <a:endParaRPr lang="en-US" altLang="en-US" dirty="0">
              <a:cs typeface="Calibri" panose="020F0502020204030204" pitchFamily="34" charset="0"/>
            </a:endParaRP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19535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639408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142962" y="9119325"/>
            <a:ext cx="3170583" cy="4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85" tIns="48043" rIns="96085" bIns="48043" anchor="b"/>
          <a:lstStyle>
            <a:lvl1pPr defTabSz="927100">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defTabSz="92710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defTabSz="9271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defTabSz="9271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defTabSz="9271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9271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9271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9271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9271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algn="r" eaLnBrk="1" hangingPunct="1">
              <a:lnSpc>
                <a:spcPct val="101000"/>
              </a:lnSpc>
              <a:spcBef>
                <a:spcPct val="0"/>
              </a:spcBef>
              <a:buClrTx/>
              <a:buSzTx/>
              <a:buFont typeface="Verdana" panose="020B0604030504040204" pitchFamily="34" charset="0"/>
              <a:buNone/>
            </a:pPr>
            <a:fld id="{05AA040D-924F-41BF-A7BC-8E33687DFDC7}" type="slidenum">
              <a:rPr lang="en-US" altLang="en-US">
                <a:solidFill>
                  <a:schemeClr val="tx1"/>
                </a:solidFill>
              </a:rPr>
              <a:pPr algn="r" eaLnBrk="1" hangingPunct="1">
                <a:lnSpc>
                  <a:spcPct val="101000"/>
                </a:lnSpc>
                <a:spcBef>
                  <a:spcPct val="0"/>
                </a:spcBef>
                <a:buClrTx/>
                <a:buSzTx/>
                <a:buFont typeface="Verdana" panose="020B0604030504040204" pitchFamily="34" charset="0"/>
                <a:buNone/>
              </a:pPr>
              <a:t>26</a:t>
            </a:fld>
            <a:endParaRPr lang="en-US" altLang="en-US" dirty="0">
              <a:solidFill>
                <a:schemeClr val="tx1"/>
              </a:solidFill>
            </a:endParaRPr>
          </a:p>
        </p:txBody>
      </p:sp>
      <p:sp>
        <p:nvSpPr>
          <p:cNvPr id="15363"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xfrm>
            <a:off x="730527" y="4559663"/>
            <a:ext cx="5854148" cy="432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085" tIns="48043" rIns="96085" bIns="48043" numCol="1" anchor="t" anchorCtr="0" compatLnSpc="1">
            <a:prstTxWarp prst="textNoShape">
              <a:avLst/>
            </a:prstTxWarp>
          </a:bodyPr>
          <a:lstStyle/>
          <a:p>
            <a:pPr defTabSz="958685" eaLnBrk="1" hangingPunct="1"/>
            <a:r>
              <a:rPr lang="en-US" altLang="en-US" b="1" dirty="0">
                <a:latin typeface="Cambria" panose="02040503050406030204" pitchFamily="18" charset="0"/>
              </a:rPr>
              <a:t>AGI is important</a:t>
            </a:r>
            <a:r>
              <a:rPr lang="en-US" altLang="en-US" b="1" baseline="0" dirty="0">
                <a:latin typeface="Cambria" panose="02040503050406030204" pitchFamily="18" charset="0"/>
              </a:rPr>
              <a:t> for many tax items</a:t>
            </a:r>
          </a:p>
          <a:p>
            <a:pPr lvl="1" defTabSz="958685" eaLnBrk="1" hangingPunct="1"/>
            <a:r>
              <a:rPr lang="en-US" altLang="en-US" b="1" baseline="0" dirty="0">
                <a:latin typeface="Cambria" panose="02040503050406030204" pitchFamily="18" charset="0"/>
              </a:rPr>
              <a:t>Entitlement to credits – EIC, PTC, ACTC, education credits</a:t>
            </a:r>
          </a:p>
          <a:p>
            <a:pPr lvl="1" defTabSz="958685" eaLnBrk="1" hangingPunct="1"/>
            <a:r>
              <a:rPr lang="en-US" altLang="en-US" b="1" baseline="0" dirty="0">
                <a:latin typeface="Cambria" panose="02040503050406030204" pitchFamily="18" charset="0"/>
              </a:rPr>
              <a:t>Entitlement to deductions/adjustments – IRA deduction, tuition &amp; fees (if extended), medical, miscellaneous (for TY 2017 and before)</a:t>
            </a:r>
            <a:endParaRPr lang="en-US" altLang="en-US" b="1" dirty="0">
              <a:latin typeface="Cambria" panose="02040503050406030204" pitchFamily="18" charset="0"/>
            </a:endParaRPr>
          </a:p>
        </p:txBody>
      </p:sp>
    </p:spTree>
    <p:extLst>
      <p:ext uri="{BB962C8B-B14F-4D97-AF65-F5344CB8AC3E}">
        <p14:creationId xmlns:p14="http://schemas.microsoft.com/office/powerpoint/2010/main" val="2663309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ACF07F8E-1CD9-4420-A0F6-18114577D57D}" type="slidenum">
              <a:rPr lang="en-GB" altLang="en-US" smtClean="0"/>
              <a:pPr>
                <a:defRPr/>
              </a:pPr>
              <a:t>27</a:t>
            </a:fld>
            <a:endParaRPr lang="en-GB" altLang="en-US" dirty="0"/>
          </a:p>
        </p:txBody>
      </p:sp>
    </p:spTree>
    <p:extLst>
      <p:ext uri="{BB962C8B-B14F-4D97-AF65-F5344CB8AC3E}">
        <p14:creationId xmlns:p14="http://schemas.microsoft.com/office/powerpoint/2010/main" val="2580795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B365ED2D-F95E-4ED3-B4B3-BFE8EDF24C50}" type="slidenum">
              <a:rPr lang="en-US" altLang="en-US"/>
              <a:pPr>
                <a:spcBef>
                  <a:spcPct val="0"/>
                </a:spcBef>
                <a:buClr>
                  <a:srgbClr val="000000"/>
                </a:buClr>
                <a:buFont typeface="Arial" panose="020B0604020202020204" pitchFamily="34" charset="0"/>
                <a:buNone/>
              </a:pPr>
              <a:t>28</a:t>
            </a:fld>
            <a:endParaRPr lang="en-US" altLang="en-US" dirty="0"/>
          </a:p>
        </p:txBody>
      </p:sp>
      <p:sp>
        <p:nvSpPr>
          <p:cNvPr id="33795"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lnSpc>
                <a:spcPct val="101000"/>
              </a:lnSpc>
              <a:spcBef>
                <a:spcPct val="0"/>
              </a:spcBef>
              <a:buClr>
                <a:srgbClr val="000000"/>
              </a:buClr>
              <a:buFont typeface="Verdana" panose="020B0604030504040204" pitchFamily="34" charset="0"/>
              <a:buNone/>
            </a:pPr>
            <a:endParaRPr lang="en-US" altLang="en-US" sz="1900" dirty="0">
              <a:solidFill>
                <a:schemeClr val="bg1"/>
              </a:solidFill>
            </a:endParaRPr>
          </a:p>
        </p:txBody>
      </p:sp>
      <p:sp>
        <p:nvSpPr>
          <p:cNvPr id="33796" name="Text Box 2"/>
          <p:cNvSpPr>
            <a:spLocks noGrp="1" noChangeArrowheads="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82"/>
              </a:spcBef>
              <a:tabLst>
                <a:tab pos="0" algn="l"/>
                <a:tab pos="479342" algn="l"/>
                <a:tab pos="958685" algn="l"/>
                <a:tab pos="1439681" algn="l"/>
                <a:tab pos="1919023" algn="l"/>
                <a:tab pos="2401671" algn="l"/>
                <a:tab pos="2881014" algn="l"/>
                <a:tab pos="3362009" algn="l"/>
                <a:tab pos="3841351" algn="l"/>
                <a:tab pos="4322347" algn="l"/>
                <a:tab pos="4803342" algn="l"/>
                <a:tab pos="5282684" algn="l"/>
                <a:tab pos="5763680" algn="l"/>
                <a:tab pos="6243023" algn="l"/>
                <a:tab pos="6724018" algn="l"/>
                <a:tab pos="7205013" algn="l"/>
                <a:tab pos="7686008" algn="l"/>
                <a:tab pos="8165351" algn="l"/>
                <a:tab pos="8646347" algn="l"/>
                <a:tab pos="9125689" algn="l"/>
                <a:tab pos="9608337" algn="l"/>
              </a:tabLst>
            </a:pPr>
            <a:r>
              <a:rPr lang="en-US" altLang="en-US" baseline="0" dirty="0">
                <a:ea typeface="MS Gothic" panose="020B0609070205080204" pitchFamily="49" charset="-128"/>
              </a:rPr>
              <a:t>“Compensation” is different than earned income!</a:t>
            </a:r>
            <a:endParaRPr lang="en-US" altLang="en-US" dirty="0">
              <a:ea typeface="MS Gothic" panose="020B0609070205080204" pitchFamily="49" charset="-128"/>
            </a:endParaRPr>
          </a:p>
          <a:p>
            <a:pPr eaLnBrk="1" hangingPunct="1">
              <a:spcBef>
                <a:spcPts val="482"/>
              </a:spcBef>
              <a:tabLst>
                <a:tab pos="0" algn="l"/>
                <a:tab pos="479342" algn="l"/>
                <a:tab pos="958685" algn="l"/>
                <a:tab pos="1439681" algn="l"/>
                <a:tab pos="1919023" algn="l"/>
                <a:tab pos="2401671" algn="l"/>
                <a:tab pos="2881014" algn="l"/>
                <a:tab pos="3362009" algn="l"/>
                <a:tab pos="3841351" algn="l"/>
                <a:tab pos="4322347" algn="l"/>
                <a:tab pos="4803342" algn="l"/>
                <a:tab pos="5282684" algn="l"/>
                <a:tab pos="5763680" algn="l"/>
                <a:tab pos="6243023" algn="l"/>
                <a:tab pos="6724018" algn="l"/>
                <a:tab pos="7205013" algn="l"/>
                <a:tab pos="7686008" algn="l"/>
                <a:tab pos="8165351" algn="l"/>
                <a:tab pos="8646347" algn="l"/>
                <a:tab pos="9125689" algn="l"/>
                <a:tab pos="9608337" algn="l"/>
              </a:tabLst>
            </a:pPr>
            <a:endParaRPr lang="en-US" altLang="en-US" dirty="0">
              <a:ea typeface="MS Gothic" panose="020B0609070205080204" pitchFamily="49" charset="-128"/>
            </a:endParaRPr>
          </a:p>
        </p:txBody>
      </p:sp>
    </p:spTree>
    <p:extLst>
      <p:ext uri="{BB962C8B-B14F-4D97-AF65-F5344CB8AC3E}">
        <p14:creationId xmlns:p14="http://schemas.microsoft.com/office/powerpoint/2010/main" val="2477259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416D8E70-9551-4CCE-BDD2-8C17CB05D1B4}" type="slidenum">
              <a:rPr lang="en-US" altLang="en-US"/>
              <a:pPr>
                <a:spcBef>
                  <a:spcPct val="0"/>
                </a:spcBef>
                <a:buClr>
                  <a:srgbClr val="000000"/>
                </a:buClr>
                <a:buFont typeface="Arial" panose="020B0604020202020204" pitchFamily="34" charset="0"/>
                <a:buNone/>
              </a:pPr>
              <a:t>29</a:t>
            </a:fld>
            <a:endParaRPr lang="en-US" altLang="en-US" dirty="0"/>
          </a:p>
        </p:txBody>
      </p:sp>
      <p:sp>
        <p:nvSpPr>
          <p:cNvPr id="35843"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lnSpc>
                <a:spcPct val="101000"/>
              </a:lnSpc>
              <a:spcBef>
                <a:spcPct val="0"/>
              </a:spcBef>
              <a:buClr>
                <a:srgbClr val="000000"/>
              </a:buClr>
              <a:buFont typeface="Verdana" panose="020B0604030504040204" pitchFamily="34" charset="0"/>
              <a:buNone/>
            </a:pPr>
            <a:endParaRPr lang="en-US" altLang="en-US" sz="1900" dirty="0">
              <a:solidFill>
                <a:schemeClr val="bg1"/>
              </a:solidFill>
            </a:endParaRPr>
          </a:p>
        </p:txBody>
      </p:sp>
      <p:sp>
        <p:nvSpPr>
          <p:cNvPr id="35844" name="Text Box 2"/>
          <p:cNvSpPr>
            <a:spLocks noGrp="1" noChangeArrowheads="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82"/>
              </a:spcBef>
              <a:tabLst>
                <a:tab pos="0" algn="l"/>
                <a:tab pos="479342" algn="l"/>
                <a:tab pos="958685" algn="l"/>
                <a:tab pos="1439681" algn="l"/>
                <a:tab pos="1919023" algn="l"/>
                <a:tab pos="2401671" algn="l"/>
                <a:tab pos="2881014" algn="l"/>
                <a:tab pos="3362009" algn="l"/>
                <a:tab pos="3841351" algn="l"/>
                <a:tab pos="4322347" algn="l"/>
                <a:tab pos="4803342" algn="l"/>
                <a:tab pos="5282684" algn="l"/>
                <a:tab pos="5763680" algn="l"/>
                <a:tab pos="6243023" algn="l"/>
                <a:tab pos="6724018" algn="l"/>
                <a:tab pos="7205013" algn="l"/>
                <a:tab pos="7686008" algn="l"/>
                <a:tab pos="8165351" algn="l"/>
                <a:tab pos="8646347" algn="l"/>
                <a:tab pos="9125689" algn="l"/>
                <a:tab pos="9608337" algn="l"/>
              </a:tabLst>
            </a:pPr>
            <a:endParaRPr lang="en-US" altLang="en-US" dirty="0">
              <a:ea typeface="MS Gothic" panose="020B0609070205080204" pitchFamily="49" charset="-128"/>
            </a:endParaRPr>
          </a:p>
        </p:txBody>
      </p:sp>
    </p:spTree>
    <p:extLst>
      <p:ext uri="{BB962C8B-B14F-4D97-AF65-F5344CB8AC3E}">
        <p14:creationId xmlns:p14="http://schemas.microsoft.com/office/powerpoint/2010/main" val="2493309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460375" y="720725"/>
            <a:ext cx="6392863"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xfrm>
            <a:off x="730527" y="4559663"/>
            <a:ext cx="5852491" cy="4318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Cambria" panose="02040503050406030204" pitchFamily="18" charset="0"/>
              </a:rPr>
              <a:t>Other filing statuses includes single,</a:t>
            </a:r>
            <a:r>
              <a:rPr lang="en-US" altLang="en-US" baseline="0" dirty="0">
                <a:latin typeface="Cambria" panose="02040503050406030204" pitchFamily="18" charset="0"/>
              </a:rPr>
              <a:t> head of household and MFS that did not live with spouse at any time during the year</a:t>
            </a:r>
            <a:endParaRPr lang="en-US" altLang="en-US" dirty="0">
              <a:latin typeface="Cambria" panose="02040503050406030204" pitchFamily="18" charset="0"/>
            </a:endParaRPr>
          </a:p>
        </p:txBody>
      </p:sp>
    </p:spTree>
    <p:extLst>
      <p:ext uri="{BB962C8B-B14F-4D97-AF65-F5344CB8AC3E}">
        <p14:creationId xmlns:p14="http://schemas.microsoft.com/office/powerpoint/2010/main" val="4213388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416D8E70-9551-4CCE-BDD2-8C17CB05D1B4}" type="slidenum">
              <a:rPr lang="en-US" altLang="en-US"/>
              <a:pPr>
                <a:spcBef>
                  <a:spcPct val="0"/>
                </a:spcBef>
                <a:buClr>
                  <a:srgbClr val="000000"/>
                </a:buClr>
                <a:buFont typeface="Arial" panose="020B0604020202020204" pitchFamily="34" charset="0"/>
                <a:buNone/>
              </a:pPr>
              <a:t>32</a:t>
            </a:fld>
            <a:endParaRPr lang="en-US" altLang="en-US" dirty="0"/>
          </a:p>
        </p:txBody>
      </p:sp>
      <p:sp>
        <p:nvSpPr>
          <p:cNvPr id="35843"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lnSpc>
                <a:spcPct val="101000"/>
              </a:lnSpc>
              <a:spcBef>
                <a:spcPct val="0"/>
              </a:spcBef>
              <a:buClr>
                <a:srgbClr val="000000"/>
              </a:buClr>
              <a:buFont typeface="Verdana" panose="020B0604030504040204" pitchFamily="34" charset="0"/>
              <a:buNone/>
            </a:pPr>
            <a:endParaRPr lang="en-US" altLang="en-US" sz="1900" dirty="0">
              <a:solidFill>
                <a:schemeClr val="bg1"/>
              </a:solidFill>
            </a:endParaRPr>
          </a:p>
        </p:txBody>
      </p:sp>
      <p:sp>
        <p:nvSpPr>
          <p:cNvPr id="35844" name="Text Box 2"/>
          <p:cNvSpPr>
            <a:spLocks noGrp="1" noChangeArrowheads="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82"/>
              </a:spcBef>
              <a:tabLst>
                <a:tab pos="0" algn="l"/>
                <a:tab pos="479342" algn="l"/>
                <a:tab pos="958685" algn="l"/>
                <a:tab pos="1439681" algn="l"/>
                <a:tab pos="1919023" algn="l"/>
                <a:tab pos="2401671" algn="l"/>
                <a:tab pos="2881014" algn="l"/>
                <a:tab pos="3362009" algn="l"/>
                <a:tab pos="3841351" algn="l"/>
                <a:tab pos="4322347" algn="l"/>
                <a:tab pos="4803342" algn="l"/>
                <a:tab pos="5282684" algn="l"/>
                <a:tab pos="5763680" algn="l"/>
                <a:tab pos="6243023" algn="l"/>
                <a:tab pos="6724018" algn="l"/>
                <a:tab pos="7205013" algn="l"/>
                <a:tab pos="7686008" algn="l"/>
                <a:tab pos="8165351" algn="l"/>
                <a:tab pos="8646347" algn="l"/>
                <a:tab pos="9125689" algn="l"/>
                <a:tab pos="9608337" algn="l"/>
              </a:tabLst>
            </a:pPr>
            <a:endParaRPr lang="en-US" altLang="en-US" dirty="0">
              <a:ea typeface="MS Gothic" panose="020B0609070205080204" pitchFamily="49" charset="-128"/>
            </a:endParaRPr>
          </a:p>
        </p:txBody>
      </p:sp>
    </p:spTree>
    <p:extLst>
      <p:ext uri="{BB962C8B-B14F-4D97-AF65-F5344CB8AC3E}">
        <p14:creationId xmlns:p14="http://schemas.microsoft.com/office/powerpoint/2010/main" val="370058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457200">
              <a:spcBef>
                <a:spcPct val="30000"/>
              </a:spcBef>
              <a:buClr>
                <a:srgbClr val="C00000"/>
              </a:buClr>
              <a:buFont typeface="Calibri" panose="020F0502020204030204" pitchFamily="34" charset="0"/>
              <a:buChar char="●"/>
              <a:defRPr sz="1200">
                <a:solidFill>
                  <a:schemeClr val="tx1"/>
                </a:solidFill>
                <a:latin typeface="Calibri" panose="020F0502020204030204" pitchFamily="34" charset="0"/>
              </a:defRPr>
            </a:lvl1pPr>
            <a:lvl2pPr marL="742950" indent="-285750" defTabSz="457200">
              <a:spcBef>
                <a:spcPct val="30000"/>
              </a:spcBef>
              <a:buClr>
                <a:srgbClr val="008000"/>
              </a:buClr>
              <a:buSzPct val="70000"/>
              <a:buFont typeface="Wingdings" panose="05000000000000000000" pitchFamily="2" charset="2"/>
              <a:buChar char="n"/>
              <a:defRPr sz="1200">
                <a:solidFill>
                  <a:schemeClr val="tx1"/>
                </a:solidFill>
                <a:latin typeface="Calibri" panose="020F0502020204030204" pitchFamily="34" charset="0"/>
              </a:defRPr>
            </a:lvl2pPr>
            <a:lvl3pPr marL="1143000" indent="-228600" defTabSz="457200">
              <a:spcBef>
                <a:spcPct val="30000"/>
              </a:spcBef>
              <a:buClr>
                <a:schemeClr val="tx2"/>
              </a:buClr>
              <a:buSzPct val="70000"/>
              <a:buFont typeface="Wingdings" panose="05000000000000000000" pitchFamily="2" charset="2"/>
              <a:buChar char="®"/>
              <a:defRPr sz="1200">
                <a:solidFill>
                  <a:schemeClr val="tx1"/>
                </a:solidFill>
                <a:latin typeface="Calibri" panose="020F0502020204030204" pitchFamily="34" charset="0"/>
              </a:defRPr>
            </a:lvl3pPr>
            <a:lvl4pPr marL="16002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ClrTx/>
              <a:buFontTx/>
              <a:buNone/>
            </a:pPr>
            <a:fld id="{C9A3E080-1BDB-4B5D-A9CB-8A86562BE253}" type="slidenum">
              <a:rPr lang="en-US" altLang="en-US" sz="1900" b="1">
                <a:solidFill>
                  <a:srgbClr val="3333FF"/>
                </a:solidFill>
                <a:cs typeface="Calibri" panose="020F0502020204030204" pitchFamily="34" charset="0"/>
              </a:rPr>
              <a:pPr algn="ctr" eaLnBrk="1" hangingPunct="1">
                <a:spcBef>
                  <a:spcPct val="0"/>
                </a:spcBef>
                <a:buClrTx/>
                <a:buFontTx/>
                <a:buNone/>
              </a:pPr>
              <a:t>3</a:t>
            </a:fld>
            <a:endParaRPr lang="en-US" altLang="en-US" sz="1900" b="1" dirty="0">
              <a:solidFill>
                <a:srgbClr val="3333FF"/>
              </a:solidFill>
              <a:cs typeface="Calibri" panose="020F0502020204030204" pitchFamily="34" charset="0"/>
            </a:endParaRPr>
          </a:p>
        </p:txBody>
      </p:sp>
      <p:sp>
        <p:nvSpPr>
          <p:cNvPr id="7171"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xfrm>
            <a:off x="1131147" y="4567237"/>
            <a:ext cx="5056293" cy="3687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marL="171450" marR="0" lvl="0" indent="-17145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Char char="●"/>
              <a:tabLst/>
              <a:defRPr/>
            </a:pPr>
            <a:r>
              <a:rPr lang="en-US" altLang="en-US" b="1" dirty="0"/>
              <a:t>Instructors will introduce the general topic of Filing Status, but only Single will be discussed in this lesson</a:t>
            </a:r>
            <a:br>
              <a:rPr lang="en-US" altLang="en-US" b="1" dirty="0"/>
            </a:br>
            <a:endParaRPr lang="en-US" altLang="en-US" b="1" dirty="0"/>
          </a:p>
          <a:p>
            <a:pPr marL="171450" marR="0" lvl="0" indent="-17145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Char char="●"/>
              <a:tabLst/>
              <a:defRPr/>
            </a:pPr>
            <a:r>
              <a:rPr lang="en-US" altLang="en-US" b="1" dirty="0"/>
              <a:t>There is no requirement for taxpayers to substantiate their marriage – their statement that they are married is enough</a:t>
            </a:r>
            <a:br>
              <a:rPr lang="en-US" altLang="en-US" b="1" dirty="0"/>
            </a:br>
            <a:endParaRPr lang="en-US" altLang="en-US" b="1" dirty="0"/>
          </a:p>
          <a:p>
            <a:r>
              <a:rPr lang="en-US" altLang="en-US" b="1" dirty="0"/>
              <a:t>U.S. state includes the district of Columbia and U.S. territories</a:t>
            </a:r>
          </a:p>
          <a:p>
            <a:pPr marL="0" indent="0">
              <a:buNone/>
            </a:pPr>
            <a:endParaRPr lang="en-US" altLang="en-US" b="1" dirty="0"/>
          </a:p>
          <a:p>
            <a:r>
              <a:rPr lang="en-US" altLang="en-US" b="1" dirty="0"/>
              <a:t>Dependent: An individual who may be claimed as a dependent on another person’s tax return; that is, someone who meets all applicable dependency tests.</a:t>
            </a:r>
            <a:r>
              <a:rPr lang="en-US" altLang="en-US" b="1" baseline="0" dirty="0"/>
              <a:t> </a:t>
            </a:r>
            <a:r>
              <a:rPr lang="en-US" altLang="en-US" b="1" dirty="0"/>
              <a:t>Will discuss dependents in a later lesson</a:t>
            </a:r>
            <a:br>
              <a:rPr lang="en-US" altLang="en-US" b="1" dirty="0"/>
            </a:b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521788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460375" y="720725"/>
            <a:ext cx="6392863" cy="359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xfrm>
            <a:off x="730527" y="4559663"/>
            <a:ext cx="5852491" cy="4318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8514" indent="-178514" defTabSz="476037">
              <a:spcBef>
                <a:spcPts val="312"/>
              </a:spcBef>
              <a:defRPr/>
            </a:pPr>
            <a:r>
              <a:rPr lang="en-US" altLang="en-US" dirty="0">
                <a:ea typeface="MS Gothic" panose="020B0609070205080204" pitchFamily="49" charset="-128"/>
              </a:rPr>
              <a:t>A contribution of</a:t>
            </a:r>
            <a:r>
              <a:rPr lang="en-US" altLang="en-US" baseline="0" dirty="0">
                <a:ea typeface="MS Gothic" panose="020B0609070205080204" pitchFamily="49" charset="-128"/>
              </a:rPr>
              <a:t> more than the allowable contribution is an excess contribution subject to a 6% penalty annually until the excess is cured (F 5329)</a:t>
            </a:r>
          </a:p>
          <a:p>
            <a:endParaRPr lang="en-US" altLang="en-US" dirty="0">
              <a:latin typeface="Cambria" panose="02040503050406030204" pitchFamily="18" charset="0"/>
            </a:endParaRPr>
          </a:p>
        </p:txBody>
      </p:sp>
    </p:spTree>
    <p:extLst>
      <p:ext uri="{BB962C8B-B14F-4D97-AF65-F5344CB8AC3E}">
        <p14:creationId xmlns:p14="http://schemas.microsoft.com/office/powerpoint/2010/main" val="310019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4267635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2DF31435-61B1-4DA8-A241-0A5E0DA18B93}" type="slidenum">
              <a:rPr lang="en-US" altLang="en-US"/>
              <a:pPr>
                <a:spcBef>
                  <a:spcPct val="0"/>
                </a:spcBef>
                <a:buClr>
                  <a:srgbClr val="000000"/>
                </a:buClr>
                <a:buFont typeface="Arial" panose="020B0604020202020204" pitchFamily="34" charset="0"/>
                <a:buNone/>
              </a:pPr>
              <a:t>35</a:t>
            </a:fld>
            <a:endParaRPr lang="en-US" altLang="en-US" dirty="0"/>
          </a:p>
        </p:txBody>
      </p:sp>
      <p:sp>
        <p:nvSpPr>
          <p:cNvPr id="45059"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lnSpc>
                <a:spcPct val="101000"/>
              </a:lnSpc>
              <a:spcBef>
                <a:spcPct val="0"/>
              </a:spcBef>
              <a:buClr>
                <a:srgbClr val="000000"/>
              </a:buClr>
              <a:buFont typeface="Verdana" panose="020B0604030504040204" pitchFamily="34" charset="0"/>
              <a:buNone/>
            </a:pPr>
            <a:endParaRPr lang="en-US" altLang="en-US" sz="1900" dirty="0">
              <a:solidFill>
                <a:schemeClr val="bg1"/>
              </a:solidFill>
            </a:endParaRPr>
          </a:p>
        </p:txBody>
      </p:sp>
      <p:sp>
        <p:nvSpPr>
          <p:cNvPr id="45060" name="Rectangle 2"/>
          <p:cNvSpPr>
            <a:spLocks noGrp="1" noChangeArrowheads="1"/>
          </p:cNvSpPr>
          <p:nvPr>
            <p:ph type="body"/>
          </p:nvPr>
        </p:nvSpPr>
        <p:spPr bwMode="auto">
          <a:xfrm>
            <a:off x="730527" y="4559663"/>
            <a:ext cx="5852491" cy="4417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dirty="0">
              <a:latin typeface="Cambria" panose="02040503050406030204" pitchFamily="18" charset="0"/>
            </a:endParaRPr>
          </a:p>
        </p:txBody>
      </p:sp>
    </p:spTree>
    <p:extLst>
      <p:ext uri="{BB962C8B-B14F-4D97-AF65-F5344CB8AC3E}">
        <p14:creationId xmlns:p14="http://schemas.microsoft.com/office/powerpoint/2010/main" val="3578147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341DDC49-C53E-4DC6-B239-8710211EC585}" type="slidenum">
              <a:rPr lang="en-US" altLang="en-US"/>
              <a:pPr>
                <a:spcBef>
                  <a:spcPct val="0"/>
                </a:spcBef>
                <a:buClr>
                  <a:srgbClr val="000000"/>
                </a:buClr>
                <a:buFont typeface="Arial" panose="020B0604020202020204" pitchFamily="34" charset="0"/>
                <a:buNone/>
              </a:pPr>
              <a:t>36</a:t>
            </a:fld>
            <a:endParaRPr lang="en-US" altLang="en-US" dirty="0"/>
          </a:p>
        </p:txBody>
      </p:sp>
      <p:sp>
        <p:nvSpPr>
          <p:cNvPr id="47107"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lnSpc>
                <a:spcPct val="101000"/>
              </a:lnSpc>
              <a:spcBef>
                <a:spcPct val="0"/>
              </a:spcBef>
              <a:buClr>
                <a:srgbClr val="000000"/>
              </a:buClr>
              <a:buFont typeface="Verdana" panose="020B0604030504040204" pitchFamily="34" charset="0"/>
              <a:buNone/>
            </a:pPr>
            <a:endParaRPr lang="en-US" altLang="en-US" sz="1900" dirty="0">
              <a:solidFill>
                <a:schemeClr val="bg1"/>
              </a:solidFill>
            </a:endParaRPr>
          </a:p>
        </p:txBody>
      </p:sp>
      <p:sp>
        <p:nvSpPr>
          <p:cNvPr id="47108" name="Rectangle 2"/>
          <p:cNvSpPr>
            <a:spLocks noGrp="1" noChangeArrowheads="1"/>
          </p:cNvSpPr>
          <p:nvPr>
            <p:ph type="body"/>
          </p:nvPr>
        </p:nvSpPr>
        <p:spPr bwMode="auto">
          <a:xfrm>
            <a:off x="730527" y="4559663"/>
            <a:ext cx="5852491" cy="4417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dirty="0">
              <a:latin typeface="Cambria" panose="02040503050406030204" pitchFamily="18" charset="0"/>
            </a:endParaRPr>
          </a:p>
        </p:txBody>
      </p:sp>
    </p:spTree>
    <p:extLst>
      <p:ext uri="{BB962C8B-B14F-4D97-AF65-F5344CB8AC3E}">
        <p14:creationId xmlns:p14="http://schemas.microsoft.com/office/powerpoint/2010/main" val="901577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202661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Cambria" pitchFamily="18" charset="0"/>
              </a:defRPr>
            </a:lvl1pPr>
            <a:lvl2pPr>
              <a:spcBef>
                <a:spcPct val="30000"/>
              </a:spcBef>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5pPr>
            <a:lvl6pPr marL="2658184"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6pPr>
            <a:lvl7pPr marL="3141490"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7pPr>
            <a:lvl8pPr marL="3624796"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8pPr>
            <a:lvl9pPr marL="4108102"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Lst>
              <a:defRPr sz="1300">
                <a:solidFill>
                  <a:srgbClr val="000000"/>
                </a:solidFill>
                <a:latin typeface="Times New Roman" pitchFamily="18" charset="0"/>
              </a:defRPr>
            </a:lvl9pPr>
          </a:lstStyle>
          <a:p>
            <a:pPr>
              <a:spcBef>
                <a:spcPct val="0"/>
              </a:spcBef>
              <a:buClrTx/>
              <a:buFontTx/>
              <a:buNone/>
            </a:pPr>
            <a:fld id="{748A2374-5375-4C73-8613-2778F9CCD561}" type="slidenum">
              <a:rPr lang="en-US" altLang="en-US" smtClean="0">
                <a:cs typeface="Arial" charset="0"/>
              </a:rPr>
              <a:pPr>
                <a:spcBef>
                  <a:spcPct val="0"/>
                </a:spcBef>
                <a:buClrTx/>
                <a:buFontTx/>
                <a:buNone/>
              </a:pPr>
              <a:t>40</a:t>
            </a:fld>
            <a:endParaRPr lang="en-US" altLang="en-US" dirty="0">
              <a:cs typeface="Arial" charset="0"/>
            </a:endParaRPr>
          </a:p>
        </p:txBody>
      </p:sp>
      <p:sp>
        <p:nvSpPr>
          <p:cNvPr id="15363" name="Rectangle 1"/>
          <p:cNvSpPr>
            <a:spLocks noGrp="1" noRot="1" noChangeAspect="1" noChangeArrowheads="1" noTextEdit="1"/>
          </p:cNvSpPr>
          <p:nvPr>
            <p:ph type="sldImg"/>
          </p:nvPr>
        </p:nvSpPr>
        <p:spPr>
          <a:xfrm>
            <a:off x="457200" y="720725"/>
            <a:ext cx="6400800" cy="3600450"/>
          </a:xfrm>
          <a:solidFill>
            <a:srgbClr val="FFFFFF"/>
          </a:solidFill>
          <a:ln/>
        </p:spPr>
      </p:sp>
      <p:sp>
        <p:nvSpPr>
          <p:cNvPr id="15364" name="Rectangle 2"/>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2750600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5pPr>
            <a:lvl6pPr marL="2642593"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6pPr>
            <a:lvl7pPr marL="3123065"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7pPr>
            <a:lvl8pPr marL="3603536"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8pPr>
            <a:lvl9pPr marL="4084008"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9pPr>
          </a:lstStyle>
          <a:p>
            <a:pPr>
              <a:spcBef>
                <a:spcPct val="0"/>
              </a:spcBef>
              <a:buClrTx/>
              <a:buFontTx/>
              <a:buNone/>
            </a:pPr>
            <a:fld id="{760480B8-7E3B-4F85-A19B-45CC96626B51}" type="slidenum">
              <a:rPr lang="en-US" altLang="en-US">
                <a:latin typeface="Calibri" panose="020F0502020204030204" pitchFamily="34" charset="0"/>
              </a:rPr>
              <a:pPr>
                <a:spcBef>
                  <a:spcPct val="0"/>
                </a:spcBef>
                <a:buClrTx/>
                <a:buFontTx/>
                <a:buNone/>
              </a:pPr>
              <a:t>42</a:t>
            </a:fld>
            <a:endParaRPr lang="en-US" altLang="en-US" dirty="0">
              <a:latin typeface="Calibri" panose="020F0502020204030204" pitchFamily="34" charset="0"/>
            </a:endParaRPr>
          </a:p>
        </p:txBody>
      </p:sp>
      <p:sp>
        <p:nvSpPr>
          <p:cNvPr id="14339" name="Rectangle 1"/>
          <p:cNvSpPr>
            <a:spLocks noGrp="1" noRot="1" noChangeAspect="1" noChangeArrowheads="1" noTextEdit="1"/>
          </p:cNvSpPr>
          <p:nvPr>
            <p:ph type="sldImg"/>
          </p:nvPr>
        </p:nvSpPr>
        <p:spPr>
          <a:xfrm>
            <a:off x="490538" y="712788"/>
            <a:ext cx="6334125" cy="3563937"/>
          </a:xfrm>
          <a:solidFill>
            <a:srgbClr val="FFFFFF"/>
          </a:solidFill>
          <a:ln/>
        </p:spPr>
      </p:sp>
      <p:sp>
        <p:nvSpPr>
          <p:cNvPr id="14340" name="Rectangle 2"/>
          <p:cNvSpPr>
            <a:spLocks noGrp="1" noChangeArrowheads="1"/>
          </p:cNvSpPr>
          <p:nvPr>
            <p:ph type="body" idx="1"/>
          </p:nvPr>
        </p:nvSpPr>
        <p:spPr>
          <a:xfrm>
            <a:off x="731520" y="4514329"/>
            <a:ext cx="5852160" cy="427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2338914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457200" y="720725"/>
            <a:ext cx="6400800" cy="3600450"/>
          </a:xfrm>
          <a:ln/>
        </p:spPr>
      </p:sp>
      <p:sp>
        <p:nvSpPr>
          <p:cNvPr id="3" name="Notes Placeholder 2"/>
          <p:cNvSpPr>
            <a:spLocks noGrp="1"/>
          </p:cNvSpPr>
          <p:nvPr>
            <p:ph type="body" idx="1"/>
          </p:nvPr>
        </p:nvSpPr>
        <p:spPr/>
        <p:txBody>
          <a:bodyPr/>
          <a:lstStyle/>
          <a:p>
            <a:pPr>
              <a:defRPr/>
            </a:pPr>
            <a:endParaRPr lang="en-US" dirty="0"/>
          </a:p>
        </p:txBody>
      </p:sp>
      <p:sp>
        <p:nvSpPr>
          <p:cNvPr id="122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1pPr>
            <a:lvl2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2pPr>
            <a:lvl3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3pPr>
            <a:lvl4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4pPr>
            <a:lvl5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5pPr>
            <a:lvl6pPr marL="2642593"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6pPr>
            <a:lvl7pPr marL="3123065"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7pPr>
            <a:lvl8pPr marL="3603536"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8pPr>
            <a:lvl9pPr marL="4084008"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9pPr>
          </a:lstStyle>
          <a:p>
            <a:fld id="{48759CCD-D6A5-41C4-B7D1-0F46B4167AA3}" type="slidenum">
              <a:rPr lang="en-US" altLang="en-US" sz="1300">
                <a:solidFill>
                  <a:srgbClr val="000000"/>
                </a:solidFill>
                <a:latin typeface="Calibri" panose="020F0502020204030204" pitchFamily="34" charset="0"/>
                <a:cs typeface="Calibri" panose="020F0502020204030204" pitchFamily="34" charset="0"/>
              </a:rPr>
              <a:pPr/>
              <a:t>43</a:t>
            </a:fld>
            <a:endParaRPr lang="en-US" altLang="en-US" sz="13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2531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722935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02678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457200">
              <a:spcBef>
                <a:spcPct val="30000"/>
              </a:spcBef>
              <a:buClr>
                <a:srgbClr val="C00000"/>
              </a:buClr>
              <a:buFont typeface="Calibri" panose="020F0502020204030204" pitchFamily="34" charset="0"/>
              <a:buChar char="●"/>
              <a:defRPr sz="1200">
                <a:solidFill>
                  <a:schemeClr val="tx1"/>
                </a:solidFill>
                <a:latin typeface="Calibri" panose="020F0502020204030204" pitchFamily="34" charset="0"/>
              </a:defRPr>
            </a:lvl1pPr>
            <a:lvl2pPr marL="742950" indent="-285750" defTabSz="457200">
              <a:spcBef>
                <a:spcPct val="30000"/>
              </a:spcBef>
              <a:buClr>
                <a:srgbClr val="008000"/>
              </a:buClr>
              <a:buSzPct val="70000"/>
              <a:buFont typeface="Wingdings" panose="05000000000000000000" pitchFamily="2" charset="2"/>
              <a:buChar char="n"/>
              <a:defRPr sz="1200">
                <a:solidFill>
                  <a:schemeClr val="tx1"/>
                </a:solidFill>
                <a:latin typeface="Calibri" panose="020F0502020204030204" pitchFamily="34" charset="0"/>
              </a:defRPr>
            </a:lvl2pPr>
            <a:lvl3pPr marL="1143000" indent="-228600" defTabSz="457200">
              <a:spcBef>
                <a:spcPct val="30000"/>
              </a:spcBef>
              <a:buClr>
                <a:schemeClr val="tx2"/>
              </a:buClr>
              <a:buSzPct val="70000"/>
              <a:buFont typeface="Wingdings" panose="05000000000000000000" pitchFamily="2" charset="2"/>
              <a:buChar char="®"/>
              <a:defRPr sz="1200">
                <a:solidFill>
                  <a:schemeClr val="tx1"/>
                </a:solidFill>
                <a:latin typeface="Calibri" panose="020F0502020204030204" pitchFamily="34" charset="0"/>
              </a:defRPr>
            </a:lvl3pPr>
            <a:lvl4pPr marL="16002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ClrTx/>
              <a:buFontTx/>
              <a:buNone/>
            </a:pPr>
            <a:fld id="{E46E1F49-F668-4C66-A8FE-B59DA9CD1157}" type="slidenum">
              <a:rPr lang="en-US" altLang="en-US" sz="1900" b="1">
                <a:solidFill>
                  <a:srgbClr val="3333FF"/>
                </a:solidFill>
                <a:cs typeface="Calibri" panose="020F0502020204030204" pitchFamily="34" charset="0"/>
              </a:rPr>
              <a:pPr algn="ctr" eaLnBrk="1" hangingPunct="1">
                <a:spcBef>
                  <a:spcPct val="0"/>
                </a:spcBef>
                <a:buClrTx/>
                <a:buFontTx/>
                <a:buNone/>
              </a:pPr>
              <a:t>4</a:t>
            </a:fld>
            <a:endParaRPr lang="en-US" altLang="en-US" sz="1900" b="1" dirty="0">
              <a:solidFill>
                <a:srgbClr val="3333FF"/>
              </a:solidFill>
              <a:cs typeface="Calibri" panose="020F0502020204030204" pitchFamily="34" charset="0"/>
            </a:endParaRPr>
          </a:p>
        </p:txBody>
      </p:sp>
      <p:sp>
        <p:nvSpPr>
          <p:cNvPr id="19459"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1131147" y="4567237"/>
            <a:ext cx="5056293" cy="3687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eaLnBrk="1" hangingPunct="1"/>
            <a:r>
              <a:rPr lang="en-US" altLang="en-US" b="1" dirty="0"/>
              <a:t>Instructors should direct volunteers to open and review the indicated sections of Pub 4012</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518556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811102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216015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319202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706176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9843542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7831447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961817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56</a:t>
            </a:fld>
            <a:endParaRPr lang="en-US" altLang="en-US" dirty="0"/>
          </a:p>
        </p:txBody>
      </p:sp>
    </p:spTree>
    <p:extLst>
      <p:ext uri="{BB962C8B-B14F-4D97-AF65-F5344CB8AC3E}">
        <p14:creationId xmlns:p14="http://schemas.microsoft.com/office/powerpoint/2010/main" val="32742672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57</a:t>
            </a:fld>
            <a:endParaRPr lang="en-US" altLang="en-US" dirty="0"/>
          </a:p>
        </p:txBody>
      </p:sp>
    </p:spTree>
    <p:extLst>
      <p:ext uri="{BB962C8B-B14F-4D97-AF65-F5344CB8AC3E}">
        <p14:creationId xmlns:p14="http://schemas.microsoft.com/office/powerpoint/2010/main" val="875030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58</a:t>
            </a:fld>
            <a:endParaRPr lang="en-US" altLang="en-US" dirty="0"/>
          </a:p>
        </p:txBody>
      </p:sp>
    </p:spTree>
    <p:extLst>
      <p:ext uri="{BB962C8B-B14F-4D97-AF65-F5344CB8AC3E}">
        <p14:creationId xmlns:p14="http://schemas.microsoft.com/office/powerpoint/2010/main" val="429129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endParaRPr lang="en-US" altLang="en-US" dirty="0"/>
          </a:p>
          <a:p>
            <a:r>
              <a:rPr lang="en-US" altLang="en-US" b="1" dirty="0"/>
              <a:t>Single Filing Status:</a:t>
            </a:r>
            <a:r>
              <a:rPr lang="en-US" altLang="en-US" dirty="0"/>
              <a:t> </a:t>
            </a:r>
            <a:r>
              <a:rPr lang="en-US" altLang="en-US" b="1" dirty="0"/>
              <a:t>Filing status that applies to a taxpayer who (1) has never married, or (2) is legally separated or divorced. </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703683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59</a:t>
            </a:fld>
            <a:endParaRPr lang="en-US" altLang="en-US" dirty="0"/>
          </a:p>
        </p:txBody>
      </p:sp>
    </p:spTree>
    <p:extLst>
      <p:ext uri="{BB962C8B-B14F-4D97-AF65-F5344CB8AC3E}">
        <p14:creationId xmlns:p14="http://schemas.microsoft.com/office/powerpoint/2010/main" val="34381579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60</a:t>
            </a:fld>
            <a:endParaRPr lang="en-US" altLang="en-US" dirty="0"/>
          </a:p>
        </p:txBody>
      </p:sp>
    </p:spTree>
    <p:extLst>
      <p:ext uri="{BB962C8B-B14F-4D97-AF65-F5344CB8AC3E}">
        <p14:creationId xmlns:p14="http://schemas.microsoft.com/office/powerpoint/2010/main" val="3827975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3178301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0054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r>
              <a:rPr lang="en-US" altLang="en-US" b="1" dirty="0"/>
              <a:t>Legally</a:t>
            </a:r>
            <a:r>
              <a:rPr lang="en-US" altLang="en-US" b="1" baseline="0" dirty="0"/>
              <a:t> separated involves a court document; a private contract is not enough</a:t>
            </a: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9853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90316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Ask the class for examples of taxable vs non-taxable and earned vs not earned then direct them to Pub 4012 TABs to review</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a:t>
            </a:fld>
            <a:endParaRPr lang="en-US" altLang="en-US" dirty="0"/>
          </a:p>
        </p:txBody>
      </p:sp>
    </p:spTree>
    <p:extLst>
      <p:ext uri="{BB962C8B-B14F-4D97-AF65-F5344CB8AC3E}">
        <p14:creationId xmlns:p14="http://schemas.microsoft.com/office/powerpoint/2010/main" val="327426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3883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8034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9248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Tom Andrews – NJ Version - Single Working Taxpayer</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6755979"/>
      </p:ext>
    </p:extLst>
  </p:cSld>
  <p:clrMapOvr>
    <a:masterClrMapping/>
  </p:clrMapOvr>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a:t>Tom Andrews – NJ Version - Single Working Taxpayer</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838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350813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Tom Andrews – NJ Version - Single Working Taxpayer</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54270348"/>
      </p:ext>
    </p:extLst>
  </p:cSld>
  <p:clrMapOvr>
    <a:masterClrMapping/>
  </p:clrMapOvr>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5395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0214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p>
            <a:pPr>
              <a:defRPr/>
            </a:pPr>
            <a:fld id="{3D3CD8DD-277E-499C-84BF-9127E2089749}" type="slidenum">
              <a:rPr lang="en-US" altLang="en-US" smtClean="0"/>
              <a:pPr>
                <a:defRPr/>
              </a:pPr>
              <a:t>‹#›</a:t>
            </a:fld>
            <a:endParaRPr lang="en-US" altLang="en-US" dirty="0"/>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Picture Placeholder 3"/>
          <p:cNvSpPr>
            <a:spLocks noGrp="1"/>
          </p:cNvSpPr>
          <p:nvPr>
            <p:ph type="pic" sz="quarter" idx="15"/>
          </p:nvPr>
        </p:nvSpPr>
        <p:spPr>
          <a:xfrm>
            <a:off x="838202" y="4124158"/>
            <a:ext cx="10487527" cy="1828800"/>
          </a:xfrm>
        </p:spPr>
        <p:txBody>
          <a:bodyPr/>
          <a:lstStyle>
            <a:lvl1pPr marL="0" indent="0">
              <a:buNone/>
              <a:defRPr/>
            </a:lvl1pPr>
          </a:lstStyle>
          <a:p>
            <a:r>
              <a:rPr lang="en-US" dirty="0"/>
              <a:t>Click icon to add picture</a:t>
            </a:r>
          </a:p>
        </p:txBody>
      </p:sp>
      <p:sp>
        <p:nvSpPr>
          <p:cNvPr id="14" name="Text Placeholder 5"/>
          <p:cNvSpPr>
            <a:spLocks noGrp="1"/>
          </p:cNvSpPr>
          <p:nvPr>
            <p:ph type="body" sz="quarter" idx="16"/>
          </p:nvPr>
        </p:nvSpPr>
        <p:spPr>
          <a:xfrm>
            <a:off x="838202" y="2141661"/>
            <a:ext cx="10487527" cy="1828800"/>
          </a:xfrm>
        </p:spPr>
        <p:txBody>
          <a:bodyPr/>
          <a:lstStyle>
            <a:lvl1pPr>
              <a:defRPr/>
            </a:lvl1pPr>
            <a:lvl2pP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3519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Tom Andrews – NJ Version - Single Working Taxpayer</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pic>
        <p:nvPicPr>
          <p:cNvPr id="7" name="Picture 6"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33788" y="6174258"/>
            <a:ext cx="3148613" cy="547219"/>
          </a:xfrm>
          <a:prstGeom prst="rect">
            <a:avLst/>
          </a:prstGeom>
        </p:spPr>
      </p:pic>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33787" y="6174258"/>
            <a:ext cx="3148613" cy="547219"/>
          </a:xfrm>
          <a:prstGeom prst="rect">
            <a:avLst/>
          </a:prstGeom>
        </p:spPr>
      </p:pic>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28904772"/>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Lst>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pos="1067" userDrawn="1">
          <p15:clr>
            <a:srgbClr val="F26B43"/>
          </p15:clr>
        </p15:guide>
        <p15:guide id="11" orient="horz" pos="1344" userDrawn="1">
          <p15:clr>
            <a:srgbClr val="F26B43"/>
          </p15:clr>
        </p15:guide>
        <p15:guide id="12" pos="683" userDrawn="1">
          <p15:clr>
            <a:srgbClr val="F26B43"/>
          </p15:clr>
        </p15:guide>
        <p15:guide id="13" orient="horz" pos="1056" userDrawn="1">
          <p15:clr>
            <a:srgbClr val="F26B43"/>
          </p15:clr>
        </p15:guide>
        <p15:guide id="14" orient="horz" pos="828" userDrawn="1">
          <p15:clr>
            <a:srgbClr val="F26B43"/>
          </p15:clr>
        </p15:guide>
        <p15:guide id="15" pos="8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2.pn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16.png"/><Relationship Id="rId4" Type="http://schemas.microsoft.com/office/2007/relationships/hdphoto" Target="../media/hdphoto7.wd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altLang="en-US" dirty="0"/>
              <a:t>Tom Andrews</a:t>
            </a:r>
            <a:endParaRPr lang="en-US" altLang="en-US" dirty="0">
              <a:cs typeface="Calibri"/>
            </a:endParaRPr>
          </a:p>
        </p:txBody>
      </p:sp>
      <p:sp>
        <p:nvSpPr>
          <p:cNvPr id="4098" name="Title 1"/>
          <p:cNvSpPr>
            <a:spLocks noGrp="1"/>
          </p:cNvSpPr>
          <p:nvPr>
            <p:ph type="title"/>
          </p:nvPr>
        </p:nvSpPr>
        <p:spPr/>
        <p:txBody>
          <a:bodyPr/>
          <a:lstStyle/>
          <a:p>
            <a:r>
              <a:rPr lang="en-US" altLang="en-US" dirty="0"/>
              <a:t>Single Working Taxpayer</a:t>
            </a:r>
          </a:p>
        </p:txBody>
      </p:sp>
    </p:spTree>
    <p:extLst>
      <p:ext uri="{BB962C8B-B14F-4D97-AF65-F5344CB8AC3E}">
        <p14:creationId xmlns:p14="http://schemas.microsoft.com/office/powerpoint/2010/main" val="92869635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10</a:t>
            </a:fld>
            <a:endParaRPr lang="en-US" altLang="en-US" dirty="0"/>
          </a:p>
        </p:txBody>
      </p:sp>
      <p:sp>
        <p:nvSpPr>
          <p:cNvPr id="5" name="Content Placeholder 4"/>
          <p:cNvSpPr>
            <a:spLocks noGrp="1"/>
          </p:cNvSpPr>
          <p:nvPr>
            <p:ph sz="quarter" idx="12"/>
          </p:nvPr>
        </p:nvSpPr>
        <p:spPr/>
        <p:txBody>
          <a:bodyPr/>
          <a:lstStyle/>
          <a:p>
            <a:r>
              <a:rPr lang="en-US" dirty="0"/>
              <a:t>Earned or Not Earned?</a:t>
            </a:r>
          </a:p>
          <a:p>
            <a:r>
              <a:rPr lang="en-US" dirty="0"/>
              <a:t>Wages are reported on form W-2</a:t>
            </a:r>
          </a:p>
          <a:p>
            <a:r>
              <a:rPr lang="en-US" dirty="0"/>
              <a:t>See Intake/Interview Form</a:t>
            </a:r>
          </a:p>
          <a:p>
            <a:endParaRPr lang="en-US" dirty="0"/>
          </a:p>
        </p:txBody>
      </p:sp>
      <p:sp>
        <p:nvSpPr>
          <p:cNvPr id="2" name="Title 1"/>
          <p:cNvSpPr>
            <a:spLocks noGrp="1"/>
          </p:cNvSpPr>
          <p:nvPr>
            <p:ph type="title"/>
          </p:nvPr>
        </p:nvSpPr>
        <p:spPr/>
        <p:txBody>
          <a:bodyPr/>
          <a:lstStyle/>
          <a:p>
            <a:r>
              <a:rPr lang="en-US" dirty="0"/>
              <a:t>Income: Wages</a:t>
            </a:r>
          </a:p>
        </p:txBody>
      </p:sp>
      <p:pic>
        <p:nvPicPr>
          <p:cNvPr id="6"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55336" y="4119465"/>
            <a:ext cx="5681328" cy="89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27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148" b="1923"/>
          <a:stretch/>
        </p:blipFill>
        <p:spPr>
          <a:xfrm>
            <a:off x="3048000" y="1524000"/>
            <a:ext cx="5944766" cy="4439240"/>
          </a:xfrm>
          <a:prstGeom prst="rect">
            <a:avLst/>
          </a:prstGeom>
        </p:spPr>
      </p:pic>
      <p:sp>
        <p:nvSpPr>
          <p:cNvPr id="13" name="Footer Placeholder 12"/>
          <p:cNvSpPr>
            <a:spLocks noGrp="1"/>
          </p:cNvSpPr>
          <p:nvPr>
            <p:ph type="ftr" sz="quarter" idx="11"/>
          </p:nvPr>
        </p:nvSpPr>
        <p:spPr/>
        <p:txBody>
          <a:bodyPr/>
          <a:lstStyle/>
          <a:p>
            <a:pPr>
              <a:defRPr/>
            </a:pPr>
            <a:r>
              <a:rPr lang="en-US"/>
              <a:t>Tom Andrews – NJ Version - Single Working Taxpayer</a:t>
            </a:r>
            <a:endParaRPr lang="en-US" dirty="0"/>
          </a:p>
        </p:txBody>
      </p:sp>
      <p:sp>
        <p:nvSpPr>
          <p:cNvPr id="14" name="Slide Number Placeholder 13"/>
          <p:cNvSpPr>
            <a:spLocks noGrp="1"/>
          </p:cNvSpPr>
          <p:nvPr>
            <p:ph type="sldNum" sz="quarter" idx="12"/>
          </p:nvPr>
        </p:nvSpPr>
        <p:spPr/>
        <p:txBody>
          <a:bodyPr/>
          <a:lstStyle/>
          <a:p>
            <a:fld id="{C5ED9BF9-153A-43B9-A948-651204329A1B}" type="slidenum">
              <a:rPr lang="en-US" altLang="en-US" smtClean="0"/>
              <a:pPr/>
              <a:t>11</a:t>
            </a:fld>
            <a:endParaRPr lang="en-US" altLang="en-US" dirty="0"/>
          </a:p>
        </p:txBody>
      </p:sp>
      <p:sp>
        <p:nvSpPr>
          <p:cNvPr id="2" name="Title 1"/>
          <p:cNvSpPr>
            <a:spLocks noGrp="1"/>
          </p:cNvSpPr>
          <p:nvPr>
            <p:ph type="title"/>
          </p:nvPr>
        </p:nvSpPr>
        <p:spPr/>
        <p:txBody>
          <a:bodyPr/>
          <a:lstStyle/>
          <a:p>
            <a:r>
              <a:rPr lang="en-US" dirty="0"/>
              <a:t>Form W-2</a:t>
            </a:r>
          </a:p>
        </p:txBody>
      </p:sp>
      <p:grpSp>
        <p:nvGrpSpPr>
          <p:cNvPr id="6" name="Group 5"/>
          <p:cNvGrpSpPr>
            <a:grpSpLocks/>
          </p:cNvGrpSpPr>
          <p:nvPr/>
        </p:nvGrpSpPr>
        <p:grpSpPr bwMode="auto">
          <a:xfrm>
            <a:off x="4787900" y="5194300"/>
            <a:ext cx="3371850" cy="784830"/>
            <a:chOff x="3729775" y="4735553"/>
            <a:chExt cx="4603795" cy="1141608"/>
          </a:xfrm>
        </p:grpSpPr>
        <p:sp>
          <p:nvSpPr>
            <p:cNvPr id="7" name="Rounded Rectangle 6"/>
            <p:cNvSpPr/>
            <p:nvPr/>
          </p:nvSpPr>
          <p:spPr>
            <a:xfrm>
              <a:off x="3729775" y="4922310"/>
              <a:ext cx="1219040" cy="45720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algn="ctr" eaLnBrk="1" hangingPunct="1">
                <a:spcBef>
                  <a:spcPct val="0"/>
                </a:spcBef>
                <a:buClrTx/>
                <a:buSzTx/>
                <a:buFontTx/>
                <a:buNone/>
                <a:defRPr/>
              </a:pPr>
              <a:endParaRPr lang="en-US" altLang="en-US" sz="1350" b="0" dirty="0">
                <a:solidFill>
                  <a:srgbClr val="FFFFFF"/>
                </a:solidFill>
                <a:cs typeface="Calibri" panose="020F0502020204030204" pitchFamily="34" charset="0"/>
              </a:endParaRPr>
            </a:p>
          </p:txBody>
        </p:sp>
        <p:sp>
          <p:nvSpPr>
            <p:cNvPr id="20492" name="TextBox 3"/>
            <p:cNvSpPr txBox="1">
              <a:spLocks noChangeArrowheads="1"/>
            </p:cNvSpPr>
            <p:nvPr/>
          </p:nvSpPr>
          <p:spPr bwMode="auto">
            <a:xfrm>
              <a:off x="5788160" y="4735553"/>
              <a:ext cx="2545410" cy="1141608"/>
            </a:xfrm>
            <a:prstGeom prst="rect">
              <a:avLst/>
            </a:prstGeom>
            <a:solidFill>
              <a:srgbClr val="FFFFFF"/>
            </a:solidFill>
            <a:ln w="25400">
              <a:solidFill>
                <a:srgbClr val="0000FF"/>
              </a:solidFill>
              <a:miter lim="800000"/>
              <a:headEnd/>
              <a:tailEnd/>
            </a:ln>
          </p:spPr>
          <p:txBody>
            <a:bodyPr wrap="square">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algn="ctr" eaLnBrk="1" hangingPunct="1">
                <a:spcBef>
                  <a:spcPct val="0"/>
                </a:spcBef>
                <a:buClrTx/>
                <a:buSzTx/>
                <a:buFontTx/>
                <a:buNone/>
              </a:pPr>
              <a:r>
                <a:rPr lang="en-US" altLang="en-US" sz="2250" dirty="0">
                  <a:solidFill>
                    <a:srgbClr val="0000FF"/>
                  </a:solidFill>
                  <a:cs typeface="Calibri" panose="020F0502020204030204" pitchFamily="34" charset="0"/>
                </a:rPr>
                <a:t>Verify current tax year</a:t>
              </a:r>
            </a:p>
          </p:txBody>
        </p:sp>
        <p:cxnSp>
          <p:nvCxnSpPr>
            <p:cNvPr id="8" name="Straight Arrow Connector 7"/>
            <p:cNvCxnSpPr>
              <a:cxnSpLocks/>
            </p:cNvCxnSpPr>
            <p:nvPr/>
          </p:nvCxnSpPr>
          <p:spPr>
            <a:xfrm flipH="1">
              <a:off x="4948815" y="5150914"/>
              <a:ext cx="839345" cy="11726"/>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7715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a:defRPr/>
            </a:pPr>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p>
            <a:fld id="{E38B2903-D4CF-4108-A634-ACC0F9889435}" type="slidenum">
              <a:rPr lang="en-US" altLang="en-US" smtClean="0"/>
              <a:pPr/>
              <a:t>12</a:t>
            </a:fld>
            <a:endParaRPr lang="en-US" altLang="en-US" dirty="0"/>
          </a:p>
        </p:txBody>
      </p:sp>
      <p:sp>
        <p:nvSpPr>
          <p:cNvPr id="27651" name="Content Placeholder 7"/>
          <p:cNvSpPr>
            <a:spLocks noGrp="1"/>
          </p:cNvSpPr>
          <p:nvPr>
            <p:ph sz="quarter" idx="12"/>
          </p:nvPr>
        </p:nvSpPr>
        <p:spPr/>
        <p:txBody>
          <a:bodyPr>
            <a:normAutofit/>
          </a:bodyPr>
          <a:lstStyle/>
          <a:p>
            <a:r>
              <a:rPr lang="en-US" altLang="en-US" dirty="0"/>
              <a:t>Often seen codes (26 possible codes):</a:t>
            </a:r>
          </a:p>
          <a:p>
            <a:pPr lvl="1"/>
            <a:r>
              <a:rPr lang="en-US" altLang="en-US" dirty="0">
                <a:solidFill>
                  <a:srgbClr val="0000FF"/>
                </a:solidFill>
              </a:rPr>
              <a:t>D</a:t>
            </a:r>
            <a:r>
              <a:rPr lang="en-US" altLang="en-US" dirty="0"/>
              <a:t> – Elective deferrals to a section 401(k) (Codes E through H are elective deferrals to other qualified plans)</a:t>
            </a:r>
          </a:p>
          <a:p>
            <a:pPr lvl="1"/>
            <a:r>
              <a:rPr lang="en-US" altLang="en-US" dirty="0">
                <a:solidFill>
                  <a:srgbClr val="0000FF"/>
                </a:solidFill>
              </a:rPr>
              <a:t>DD</a:t>
            </a:r>
            <a:r>
              <a:rPr lang="en-US" altLang="en-US" dirty="0"/>
              <a:t> – Cost of employer-sponsored health coverage</a:t>
            </a:r>
          </a:p>
          <a:p>
            <a:r>
              <a:rPr lang="en-US" altLang="en-US" dirty="0"/>
              <a:t>Careful: don’t confuse </a:t>
            </a:r>
            <a:r>
              <a:rPr lang="en-US" altLang="en-US" dirty="0">
                <a:solidFill>
                  <a:srgbClr val="0000FF"/>
                </a:solidFill>
              </a:rPr>
              <a:t>D</a:t>
            </a:r>
            <a:r>
              <a:rPr lang="en-US" altLang="en-US" dirty="0"/>
              <a:t> and </a:t>
            </a:r>
            <a:r>
              <a:rPr lang="en-US" altLang="en-US" dirty="0">
                <a:solidFill>
                  <a:srgbClr val="0000FF"/>
                </a:solidFill>
              </a:rPr>
              <a:t>DD</a:t>
            </a:r>
          </a:p>
          <a:p>
            <a:r>
              <a:rPr lang="en-US" altLang="en-US" dirty="0"/>
              <a:t>Open Pub 4012 to Page D-6 to explore other codes</a:t>
            </a:r>
          </a:p>
        </p:txBody>
      </p:sp>
      <p:sp>
        <p:nvSpPr>
          <p:cNvPr id="2" name="Title 1"/>
          <p:cNvSpPr>
            <a:spLocks noGrp="1"/>
          </p:cNvSpPr>
          <p:nvPr>
            <p:ph type="title"/>
          </p:nvPr>
        </p:nvSpPr>
        <p:spPr/>
        <p:txBody>
          <a:bodyPr/>
          <a:lstStyle/>
          <a:p>
            <a:r>
              <a:rPr lang="en-US" dirty="0"/>
              <a:t>W-2 Box 12 codes</a:t>
            </a:r>
          </a:p>
        </p:txBody>
      </p:sp>
    </p:spTree>
    <p:extLst>
      <p:ext uri="{BB962C8B-B14F-4D97-AF65-F5344CB8AC3E}">
        <p14:creationId xmlns:p14="http://schemas.microsoft.com/office/powerpoint/2010/main" val="388112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p>
            <a:fld id="{E38B2903-D4CF-4108-A634-ACC0F9889435}" type="slidenum">
              <a:rPr lang="en-US" altLang="en-US" smtClean="0"/>
              <a:pPr/>
              <a:t>13</a:t>
            </a:fld>
            <a:endParaRPr lang="en-US" altLang="en-US" dirty="0"/>
          </a:p>
        </p:txBody>
      </p:sp>
      <p:sp>
        <p:nvSpPr>
          <p:cNvPr id="14339" name="Rectangle 3"/>
          <p:cNvSpPr>
            <a:spLocks noGrp="1" noChangeArrowheads="1"/>
          </p:cNvSpPr>
          <p:nvPr>
            <p:ph sz="quarter" idx="12"/>
          </p:nvPr>
        </p:nvSpPr>
        <p:spPr/>
        <p:txBody>
          <a:bodyPr>
            <a:normAutofit fontScale="92500" lnSpcReduction="20000"/>
          </a:bodyPr>
          <a:lstStyle/>
          <a:p>
            <a:r>
              <a:rPr lang="en-US" altLang="en-US" dirty="0"/>
              <a:t>With W-2 in hand determine if out of scope:</a:t>
            </a:r>
          </a:p>
          <a:p>
            <a:r>
              <a:rPr lang="en-US" altLang="en-US" dirty="0"/>
              <a:t>Box 12 </a:t>
            </a:r>
          </a:p>
          <a:p>
            <a:pPr lvl="1"/>
            <a:r>
              <a:rPr lang="en-US" altLang="en-US" dirty="0"/>
              <a:t>Code R – Archer Medical Savings Acct (MSA)</a:t>
            </a:r>
          </a:p>
          <a:p>
            <a:pPr lvl="1"/>
            <a:r>
              <a:rPr lang="en-US" altLang="en-US" dirty="0"/>
              <a:t>Code T – adoption benefits</a:t>
            </a:r>
          </a:p>
          <a:p>
            <a:pPr lvl="1"/>
            <a:r>
              <a:rPr lang="en-US" altLang="en-US" dirty="0"/>
              <a:t>Code Q – nontaxable combat </a:t>
            </a:r>
            <a:br>
              <a:rPr lang="en-US" altLang="en-US" dirty="0"/>
            </a:br>
            <a:r>
              <a:rPr lang="en-US" altLang="en-US" dirty="0"/>
              <a:t>pay (unless certified for Military)</a:t>
            </a:r>
          </a:p>
          <a:p>
            <a:pPr lvl="1"/>
            <a:r>
              <a:rPr lang="en-US" altLang="en-US" dirty="0"/>
              <a:t>Code W – employer contribution </a:t>
            </a:r>
            <a:br>
              <a:rPr lang="en-US" altLang="en-US" dirty="0"/>
            </a:br>
            <a:r>
              <a:rPr lang="en-US" altLang="en-US" dirty="0"/>
              <a:t>to Health Savings Acct (unless </a:t>
            </a:r>
            <a:br>
              <a:rPr lang="en-US" altLang="en-US" dirty="0"/>
            </a:br>
            <a:r>
              <a:rPr lang="en-US" altLang="en-US" dirty="0"/>
              <a:t>certified for HSA)</a:t>
            </a:r>
          </a:p>
          <a:p>
            <a:endParaRPr lang="en-US" altLang="en-US" dirty="0"/>
          </a:p>
        </p:txBody>
      </p:sp>
      <p:sp>
        <p:nvSpPr>
          <p:cNvPr id="8194" name="Rectangle 2"/>
          <p:cNvSpPr>
            <a:spLocks noGrp="1" noChangeArrowheads="1"/>
          </p:cNvSpPr>
          <p:nvPr>
            <p:ph type="title"/>
          </p:nvPr>
        </p:nvSpPr>
        <p:spPr/>
        <p:txBody>
          <a:bodyPr/>
          <a:lstStyle/>
          <a:p>
            <a:r>
              <a:rPr lang="en-US" altLang="en-US" dirty="0"/>
              <a:t>What’s Out of Scope on W-2?</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930" t="6666" r="5122" b="16666"/>
          <a:stretch/>
        </p:blipFill>
        <p:spPr>
          <a:xfrm>
            <a:off x="7581901" y="3600450"/>
            <a:ext cx="1714500" cy="1314450"/>
          </a:xfrm>
          <a:prstGeom prst="rect">
            <a:avLst/>
          </a:prstGeom>
        </p:spPr>
      </p:pic>
    </p:spTree>
    <p:extLst>
      <p:ext uri="{BB962C8B-B14F-4D97-AF65-F5344CB8AC3E}">
        <p14:creationId xmlns:p14="http://schemas.microsoft.com/office/powerpoint/2010/main" val="337061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Tom Andrews – NJ Version - Single Working Taxpayer</a:t>
            </a:r>
            <a:endParaRPr lang="en-US" dirty="0"/>
          </a:p>
        </p:txBody>
      </p:sp>
      <p:sp>
        <p:nvSpPr>
          <p:cNvPr id="9" name="Slide Number Placeholder 8"/>
          <p:cNvSpPr>
            <a:spLocks noGrp="1"/>
          </p:cNvSpPr>
          <p:nvPr>
            <p:ph type="sldNum" sz="quarter" idx="11"/>
          </p:nvPr>
        </p:nvSpPr>
        <p:spPr/>
        <p:txBody>
          <a:bodyPr/>
          <a:lstStyle/>
          <a:p>
            <a:fld id="{E38B2903-D4CF-4108-A634-ACC0F9889435}" type="slidenum">
              <a:rPr lang="en-US" altLang="en-US" smtClean="0"/>
              <a:pPr/>
              <a:t>14</a:t>
            </a:fld>
            <a:endParaRPr lang="en-US" altLang="en-US" dirty="0"/>
          </a:p>
        </p:txBody>
      </p:sp>
      <p:sp>
        <p:nvSpPr>
          <p:cNvPr id="23555" name="Rectangle 3"/>
          <p:cNvSpPr>
            <a:spLocks noGrp="1" noChangeArrowheads="1"/>
          </p:cNvSpPr>
          <p:nvPr>
            <p:ph sz="quarter" idx="12"/>
          </p:nvPr>
        </p:nvSpPr>
        <p:spPr/>
        <p:txBody>
          <a:bodyPr>
            <a:normAutofit/>
          </a:bodyPr>
          <a:lstStyle/>
          <a:p>
            <a:r>
              <a:rPr lang="en-US" altLang="en-US" dirty="0"/>
              <a:t>Ministers/church workers (special tax rules)</a:t>
            </a:r>
          </a:p>
          <a:p>
            <a:r>
              <a:rPr lang="en-US" altLang="en-US" dirty="0"/>
              <a:t>Very high </a:t>
            </a:r>
            <a:r>
              <a:rPr lang="en-US" altLang="en-US" u="sng" dirty="0"/>
              <a:t>earned</a:t>
            </a:r>
            <a:r>
              <a:rPr lang="en-US" altLang="en-US" dirty="0"/>
              <a:t> income that is subject to the additional Medicare tax</a:t>
            </a:r>
          </a:p>
          <a:p>
            <a:pPr lvl="1"/>
            <a:r>
              <a:rPr lang="en-US" altLang="en-US" dirty="0"/>
              <a:t>MFJ: $250,000</a:t>
            </a:r>
          </a:p>
          <a:p>
            <a:pPr lvl="1"/>
            <a:r>
              <a:rPr lang="en-US" altLang="en-US" dirty="0"/>
              <a:t>MFS: $125,000</a:t>
            </a:r>
          </a:p>
          <a:p>
            <a:pPr lvl="1"/>
            <a:r>
              <a:rPr lang="en-US" altLang="en-US" dirty="0">
                <a:solidFill>
                  <a:srgbClr val="C00000"/>
                </a:solidFill>
              </a:rPr>
              <a:t>S</a:t>
            </a:r>
            <a:r>
              <a:rPr lang="en-US" altLang="en-US" dirty="0"/>
              <a:t>, HoH or QW: </a:t>
            </a:r>
            <a:r>
              <a:rPr lang="en-US" altLang="en-US" dirty="0">
                <a:solidFill>
                  <a:srgbClr val="C00000"/>
                </a:solidFill>
              </a:rPr>
              <a:t>$200,000</a:t>
            </a:r>
          </a:p>
        </p:txBody>
      </p:sp>
      <p:sp>
        <p:nvSpPr>
          <p:cNvPr id="8194" name="Rectangle 2"/>
          <p:cNvSpPr>
            <a:spLocks noGrp="1" noChangeArrowheads="1"/>
          </p:cNvSpPr>
          <p:nvPr>
            <p:ph type="title"/>
          </p:nvPr>
        </p:nvSpPr>
        <p:spPr/>
        <p:txBody>
          <a:bodyPr>
            <a:normAutofit/>
          </a:bodyPr>
          <a:lstStyle/>
          <a:p>
            <a:r>
              <a:rPr lang="en-US" altLang="en-US" dirty="0"/>
              <a:t>What’s Out of Scope on W-2? (</a:t>
            </a:r>
            <a:r>
              <a:rPr lang="en-US" altLang="en-US" dirty="0" err="1"/>
              <a:t>cont</a:t>
            </a:r>
            <a:r>
              <a:rPr lang="en-US" altLang="en-US" dirty="0"/>
              <a:t>)</a:t>
            </a:r>
          </a:p>
        </p:txBody>
      </p:sp>
    </p:spTree>
    <p:extLst>
      <p:ext uri="{BB962C8B-B14F-4D97-AF65-F5344CB8AC3E}">
        <p14:creationId xmlns:p14="http://schemas.microsoft.com/office/powerpoint/2010/main" val="39242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Tom Andrews – NJ Version - Single Working Taxpayer</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15</a:t>
            </a:fld>
            <a:endParaRPr lang="en-US" altLang="en-US" dirty="0"/>
          </a:p>
        </p:txBody>
      </p:sp>
      <p:sp>
        <p:nvSpPr>
          <p:cNvPr id="21509" name="Rectangle 10"/>
          <p:cNvSpPr>
            <a:spLocks noGrp="1" noChangeArrowheads="1"/>
          </p:cNvSpPr>
          <p:nvPr>
            <p:ph sz="quarter" idx="12"/>
          </p:nvPr>
        </p:nvSpPr>
        <p:spPr/>
        <p:txBody>
          <a:bodyPr>
            <a:normAutofit/>
          </a:bodyPr>
          <a:lstStyle/>
          <a:p>
            <a:r>
              <a:rPr lang="en-US" altLang="en-US" dirty="0"/>
              <a:t>Answer Andrews questions 5 and 6</a:t>
            </a:r>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050" b="0" dirty="0">
              <a:solidFill>
                <a:schemeClr val="bg1"/>
              </a:solidFill>
              <a:cs typeface="Calibri" panose="020F0502020204030204" pitchFamily="34" charset="0"/>
            </a:endParaRPr>
          </a:p>
        </p:txBody>
      </p:sp>
      <p:pic>
        <p:nvPicPr>
          <p:cNvPr id="8" name="Picture 7">
            <a:extLst>
              <a:ext uri="{FF2B5EF4-FFF2-40B4-BE49-F238E27FC236}">
                <a16:creationId xmlns:a16="http://schemas.microsoft.com/office/drawing/2014/main" id="{7AECDEEA-D020-4957-A4A3-9A541CFC8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409175853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Tom Andrews – NJ Version - Single Working Taxpayer</a:t>
            </a:r>
            <a:endParaRPr lang="en-US" dirty="0"/>
          </a:p>
        </p:txBody>
      </p:sp>
      <p:sp>
        <p:nvSpPr>
          <p:cNvPr id="8" name="Slide Number Placeholder 7"/>
          <p:cNvSpPr>
            <a:spLocks noGrp="1"/>
          </p:cNvSpPr>
          <p:nvPr>
            <p:ph type="sldNum" sz="quarter" idx="11"/>
          </p:nvPr>
        </p:nvSpPr>
        <p:spPr/>
        <p:txBody>
          <a:bodyPr/>
          <a:lstStyle/>
          <a:p>
            <a:fld id="{F2E3DB30-7DCD-419A-B7FF-3D32CE44F6AC}" type="slidenum">
              <a:rPr lang="en-US" altLang="en-US" smtClean="0"/>
              <a:pPr/>
              <a:t>16</a:t>
            </a:fld>
            <a:endParaRPr lang="en-US" altLang="en-US" dirty="0"/>
          </a:p>
        </p:txBody>
      </p:sp>
      <p:sp>
        <p:nvSpPr>
          <p:cNvPr id="13315" name="Content Placeholder 2"/>
          <p:cNvSpPr>
            <a:spLocks noGrp="1"/>
          </p:cNvSpPr>
          <p:nvPr>
            <p:ph sz="quarter" idx="12"/>
          </p:nvPr>
        </p:nvSpPr>
        <p:spPr/>
        <p:txBody>
          <a:bodyPr/>
          <a:lstStyle/>
          <a:p>
            <a:r>
              <a:rPr lang="en-US" altLang="en-US"/>
              <a:t>Earned or Not Earned?</a:t>
            </a:r>
          </a:p>
          <a:p>
            <a:r>
              <a:rPr lang="en-US" altLang="en-US"/>
              <a:t>Interest sources:</a:t>
            </a:r>
          </a:p>
          <a:p>
            <a:pPr lvl="1"/>
            <a:r>
              <a:rPr lang="en-US" altLang="en-US"/>
              <a:t>Bank and credit union deposits</a:t>
            </a:r>
          </a:p>
          <a:p>
            <a:pPr lvl="1"/>
            <a:r>
              <a:rPr lang="en-US" altLang="en-US"/>
              <a:t>Bonds (corporate or government)</a:t>
            </a:r>
          </a:p>
          <a:p>
            <a:pPr lvl="1"/>
            <a:r>
              <a:rPr lang="en-US" altLang="en-US"/>
              <a:t>Money loaned out</a:t>
            </a:r>
          </a:p>
          <a:p>
            <a:r>
              <a:rPr lang="en-US" altLang="en-US"/>
              <a:t>Check the Intake/Interview Form</a:t>
            </a:r>
          </a:p>
          <a:p>
            <a:endParaRPr lang="en-US" altLang="en-US"/>
          </a:p>
          <a:p>
            <a:endParaRPr lang="en-US" altLang="en-US" dirty="0"/>
          </a:p>
        </p:txBody>
      </p:sp>
      <p:sp>
        <p:nvSpPr>
          <p:cNvPr id="3" name="Title 2">
            <a:extLst>
              <a:ext uri="{FF2B5EF4-FFF2-40B4-BE49-F238E27FC236}">
                <a16:creationId xmlns:a16="http://schemas.microsoft.com/office/drawing/2014/main" id="{CC156B0B-8150-401A-B2CB-D0049ED89B92}"/>
              </a:ext>
            </a:extLst>
          </p:cNvPr>
          <p:cNvSpPr>
            <a:spLocks noGrp="1"/>
          </p:cNvSpPr>
          <p:nvPr>
            <p:ph type="title"/>
          </p:nvPr>
        </p:nvSpPr>
        <p:spPr/>
        <p:txBody>
          <a:bodyPr/>
          <a:lstStyle/>
          <a:p>
            <a:r>
              <a:rPr lang="en-US"/>
              <a:t>Income: Interest</a:t>
            </a:r>
            <a:endParaRPr lang="en-US" dirty="0"/>
          </a:p>
        </p:txBody>
      </p:sp>
      <p:pic>
        <p:nvPicPr>
          <p:cNvPr id="6"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09749" y="5468581"/>
            <a:ext cx="6100763" cy="54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019800"/>
            <a:ext cx="5986463" cy="14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48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Tom Andrews – NJ Version - Single Working Taxpayer</a:t>
            </a:r>
            <a:endParaRPr lang="en-US" dirty="0"/>
          </a:p>
        </p:txBody>
      </p:sp>
      <p:sp>
        <p:nvSpPr>
          <p:cNvPr id="7" name="Slide Number Placeholder 6"/>
          <p:cNvSpPr>
            <a:spLocks noGrp="1"/>
          </p:cNvSpPr>
          <p:nvPr>
            <p:ph type="sldNum" sz="quarter" idx="11"/>
          </p:nvPr>
        </p:nvSpPr>
        <p:spPr/>
        <p:txBody>
          <a:bodyPr/>
          <a:lstStyle/>
          <a:p>
            <a:fld id="{F2E3DB30-7DCD-419A-B7FF-3D32CE44F6AC}" type="slidenum">
              <a:rPr lang="en-US" altLang="en-US" smtClean="0"/>
              <a:pPr/>
              <a:t>17</a:t>
            </a:fld>
            <a:endParaRPr lang="en-US" altLang="en-US" dirty="0"/>
          </a:p>
        </p:txBody>
      </p:sp>
      <p:sp>
        <p:nvSpPr>
          <p:cNvPr id="19459" name="Rectangle 3"/>
          <p:cNvSpPr>
            <a:spLocks noGrp="1" noChangeArrowheads="1"/>
          </p:cNvSpPr>
          <p:nvPr>
            <p:ph sz="quarter" idx="12"/>
          </p:nvPr>
        </p:nvSpPr>
        <p:spPr/>
        <p:txBody>
          <a:bodyPr>
            <a:normAutofit fontScale="92500" lnSpcReduction="10000"/>
          </a:bodyPr>
          <a:lstStyle/>
          <a:p>
            <a:r>
              <a:rPr lang="en-US" altLang="en-US"/>
              <a:t>Form 1099-INT or 1099-OID</a:t>
            </a:r>
          </a:p>
          <a:p>
            <a:r>
              <a:rPr lang="en-US" altLang="en-US"/>
              <a:t>Brokerage Statement</a:t>
            </a:r>
          </a:p>
          <a:p>
            <a:r>
              <a:rPr lang="en-US" altLang="en-US"/>
              <a:t>Schedule K-1 (Covered later)</a:t>
            </a:r>
          </a:p>
          <a:p>
            <a:r>
              <a:rPr lang="en-US" altLang="en-US"/>
              <a:t>No tax form from payer</a:t>
            </a:r>
          </a:p>
          <a:p>
            <a:pPr lvl="1"/>
            <a:r>
              <a:rPr lang="en-US" altLang="en-US"/>
              <a:t>Seller financed mortgage interest income</a:t>
            </a:r>
          </a:p>
          <a:p>
            <a:pPr lvl="1"/>
            <a:r>
              <a:rPr lang="en-US" altLang="en-US"/>
              <a:t>Private or foreign payer</a:t>
            </a:r>
          </a:p>
          <a:p>
            <a:pPr lvl="1"/>
            <a:r>
              <a:rPr lang="en-US" altLang="en-US"/>
              <a:t>Interest less than $10 </a:t>
            </a:r>
            <a:endParaRPr lang="en-US" altLang="en-US" dirty="0"/>
          </a:p>
        </p:txBody>
      </p:sp>
      <p:sp>
        <p:nvSpPr>
          <p:cNvPr id="13314" name="Rectangle 2"/>
          <p:cNvSpPr>
            <a:spLocks noGrp="1" noChangeArrowheads="1"/>
          </p:cNvSpPr>
          <p:nvPr>
            <p:ph type="title"/>
          </p:nvPr>
        </p:nvSpPr>
        <p:spPr/>
        <p:txBody>
          <a:bodyPr/>
          <a:lstStyle/>
          <a:p>
            <a:r>
              <a:rPr lang="en-US" altLang="en-US"/>
              <a:t>Income: Interest – Tax Forms</a:t>
            </a:r>
            <a:endParaRPr lang="en-US" altLang="en-US" dirty="0"/>
          </a:p>
        </p:txBody>
      </p:sp>
    </p:spTree>
    <p:extLst>
      <p:ext uri="{BB962C8B-B14F-4D97-AF65-F5344CB8AC3E}">
        <p14:creationId xmlns:p14="http://schemas.microsoft.com/office/powerpoint/2010/main" val="4010713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Tom Andrews – NJ Version - Single Working Taxpayer</a:t>
            </a:r>
            <a:endParaRPr lang="en-US" dirty="0"/>
          </a:p>
        </p:txBody>
      </p:sp>
      <p:sp>
        <p:nvSpPr>
          <p:cNvPr id="7" name="Slide Number Placeholder 6"/>
          <p:cNvSpPr>
            <a:spLocks noGrp="1"/>
          </p:cNvSpPr>
          <p:nvPr>
            <p:ph type="sldNum" sz="quarter" idx="11"/>
          </p:nvPr>
        </p:nvSpPr>
        <p:spPr/>
        <p:txBody>
          <a:bodyPr/>
          <a:lstStyle/>
          <a:p>
            <a:fld id="{F2E3DB30-7DCD-419A-B7FF-3D32CE44F6AC}" type="slidenum">
              <a:rPr lang="en-US" altLang="en-US" smtClean="0"/>
              <a:pPr/>
              <a:t>18</a:t>
            </a:fld>
            <a:endParaRPr lang="en-US" altLang="en-US" dirty="0"/>
          </a:p>
        </p:txBody>
      </p:sp>
      <p:sp>
        <p:nvSpPr>
          <p:cNvPr id="53251" name="Rectangle 3"/>
          <p:cNvSpPr>
            <a:spLocks noGrp="1" noChangeArrowheads="1"/>
          </p:cNvSpPr>
          <p:nvPr>
            <p:ph sz="quarter" idx="12"/>
          </p:nvPr>
        </p:nvSpPr>
        <p:spPr/>
        <p:txBody>
          <a:bodyPr/>
          <a:lstStyle/>
          <a:p>
            <a:r>
              <a:rPr lang="en-US" altLang="en-US" dirty="0"/>
              <a:t>All interest must be included in the return</a:t>
            </a:r>
          </a:p>
          <a:p>
            <a:r>
              <a:rPr lang="en-US" altLang="en-US" dirty="0"/>
              <a:t>Taxable and Tax-exempt</a:t>
            </a:r>
          </a:p>
          <a:p>
            <a:pPr lvl="1"/>
            <a:r>
              <a:rPr lang="en-US" altLang="en-US" dirty="0"/>
              <a:t>Other calculations can be impacted</a:t>
            </a:r>
          </a:p>
        </p:txBody>
      </p:sp>
      <p:sp>
        <p:nvSpPr>
          <p:cNvPr id="13314" name="Rectangle 2"/>
          <p:cNvSpPr>
            <a:spLocks noGrp="1" noChangeArrowheads="1"/>
          </p:cNvSpPr>
          <p:nvPr>
            <p:ph type="title"/>
          </p:nvPr>
        </p:nvSpPr>
        <p:spPr/>
        <p:txBody>
          <a:bodyPr/>
          <a:lstStyle/>
          <a:p>
            <a:r>
              <a:rPr lang="en-US" altLang="en-US" dirty="0"/>
              <a:t>Income: Interest</a:t>
            </a:r>
          </a:p>
        </p:txBody>
      </p:sp>
    </p:spTree>
    <p:extLst>
      <p:ext uri="{BB962C8B-B14F-4D97-AF65-F5344CB8AC3E}">
        <p14:creationId xmlns:p14="http://schemas.microsoft.com/office/powerpoint/2010/main" val="2440486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Tom Andrews – NJ Version - Single Working Taxpayer</a:t>
            </a:r>
            <a:endParaRPr lang="en-US" dirty="0"/>
          </a:p>
        </p:txBody>
      </p:sp>
      <p:sp>
        <p:nvSpPr>
          <p:cNvPr id="7" name="Slide Number Placeholder 6"/>
          <p:cNvSpPr>
            <a:spLocks noGrp="1"/>
          </p:cNvSpPr>
          <p:nvPr>
            <p:ph type="sldNum" sz="quarter" idx="11"/>
          </p:nvPr>
        </p:nvSpPr>
        <p:spPr/>
        <p:txBody>
          <a:bodyPr/>
          <a:lstStyle/>
          <a:p>
            <a:fld id="{F2E3DB30-7DCD-419A-B7FF-3D32CE44F6AC}" type="slidenum">
              <a:rPr lang="en-US" altLang="en-US" smtClean="0"/>
              <a:pPr/>
              <a:t>19</a:t>
            </a:fld>
            <a:endParaRPr lang="en-US" altLang="en-US" dirty="0"/>
          </a:p>
        </p:txBody>
      </p:sp>
      <p:sp>
        <p:nvSpPr>
          <p:cNvPr id="53251" name="Rectangle 3"/>
          <p:cNvSpPr>
            <a:spLocks noGrp="1" noChangeArrowheads="1"/>
          </p:cNvSpPr>
          <p:nvPr>
            <p:ph sz="quarter" idx="12"/>
          </p:nvPr>
        </p:nvSpPr>
        <p:spPr/>
        <p:txBody>
          <a:bodyPr>
            <a:normAutofit/>
          </a:bodyPr>
          <a:lstStyle/>
          <a:p>
            <a:r>
              <a:rPr lang="en-US" altLang="en-US" dirty="0"/>
              <a:t>All interest is taxable except interest from</a:t>
            </a:r>
          </a:p>
          <a:p>
            <a:pPr lvl="1"/>
            <a:r>
              <a:rPr lang="en-US" altLang="en-US" dirty="0"/>
              <a:t>State or municipal obligations; including</a:t>
            </a:r>
          </a:p>
          <a:p>
            <a:pPr lvl="2"/>
            <a:r>
              <a:rPr lang="en-US" altLang="en-US" dirty="0"/>
              <a:t>D.C.</a:t>
            </a:r>
          </a:p>
          <a:p>
            <a:pPr lvl="2"/>
            <a:r>
              <a:rPr lang="en-US" altLang="en-US" dirty="0"/>
              <a:t>U.S. possessions</a:t>
            </a:r>
          </a:p>
          <a:p>
            <a:pPr lvl="2"/>
            <a:r>
              <a:rPr lang="en-US" altLang="en-US" dirty="0"/>
              <a:t>See Pubs 4491 and 4012 for others</a:t>
            </a:r>
          </a:p>
          <a:p>
            <a:r>
              <a:rPr lang="en-US" altLang="en-US" dirty="0"/>
              <a:t>U.S. obligations (T-Bills, Savings Bonds, etc.) are fully taxable for federal tax but exempt from state tax</a:t>
            </a:r>
          </a:p>
        </p:txBody>
      </p:sp>
      <p:sp>
        <p:nvSpPr>
          <p:cNvPr id="13314" name="Rectangle 2"/>
          <p:cNvSpPr>
            <a:spLocks noGrp="1" noChangeArrowheads="1"/>
          </p:cNvSpPr>
          <p:nvPr>
            <p:ph type="title"/>
          </p:nvPr>
        </p:nvSpPr>
        <p:spPr/>
        <p:txBody>
          <a:bodyPr/>
          <a:lstStyle/>
          <a:p>
            <a:r>
              <a:rPr lang="en-US" altLang="en-US" dirty="0"/>
              <a:t>Income: Interest</a:t>
            </a:r>
          </a:p>
        </p:txBody>
      </p:sp>
    </p:spTree>
    <p:extLst>
      <p:ext uri="{BB962C8B-B14F-4D97-AF65-F5344CB8AC3E}">
        <p14:creationId xmlns:p14="http://schemas.microsoft.com/office/powerpoint/2010/main" val="4179785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2</a:t>
            </a:fld>
            <a:endParaRPr lang="en-US" altLang="en-US" dirty="0"/>
          </a:p>
        </p:txBody>
      </p:sp>
      <p:sp>
        <p:nvSpPr>
          <p:cNvPr id="5" name="Content Placeholder 4"/>
          <p:cNvSpPr>
            <a:spLocks noGrp="1"/>
          </p:cNvSpPr>
          <p:nvPr>
            <p:ph sz="quarter" idx="12"/>
          </p:nvPr>
        </p:nvSpPr>
        <p:spPr/>
        <p:txBody>
          <a:bodyPr>
            <a:normAutofit fontScale="92500" lnSpcReduction="10000"/>
          </a:bodyPr>
          <a:lstStyle/>
          <a:p>
            <a:r>
              <a:rPr lang="en-US" dirty="0"/>
              <a:t>This lesson will focus on a simple tax return for a typical single employed taxpayer</a:t>
            </a:r>
          </a:p>
          <a:p>
            <a:r>
              <a:rPr lang="en-US" dirty="0"/>
              <a:t>The following tax topics will be discussed:</a:t>
            </a:r>
          </a:p>
          <a:p>
            <a:pPr lvl="1"/>
            <a:r>
              <a:rPr lang="en-US" dirty="0"/>
              <a:t>Single Filing Status</a:t>
            </a:r>
          </a:p>
          <a:p>
            <a:pPr lvl="1"/>
            <a:r>
              <a:rPr lang="en-US" dirty="0"/>
              <a:t>Income: Wages, Interest, and Unemployment</a:t>
            </a:r>
          </a:p>
          <a:p>
            <a:pPr lvl="1"/>
            <a:r>
              <a:rPr lang="en-US" dirty="0"/>
              <a:t>Adjustments: IRA Deduction and Student Loan Interest</a:t>
            </a:r>
          </a:p>
          <a:p>
            <a:pPr lvl="1"/>
            <a:r>
              <a:rPr lang="en-US" dirty="0"/>
              <a:t>Standard Deduction</a:t>
            </a:r>
          </a:p>
          <a:p>
            <a:pPr lvl="1"/>
            <a:r>
              <a:rPr lang="en-US" dirty="0"/>
              <a:t>Credits: Retirement Savings Credit</a:t>
            </a:r>
          </a:p>
        </p:txBody>
      </p:sp>
      <p:sp>
        <p:nvSpPr>
          <p:cNvPr id="2" name="Title 1"/>
          <p:cNvSpPr>
            <a:spLocks noGrp="1"/>
          </p:cNvSpPr>
          <p:nvPr>
            <p:ph type="title"/>
          </p:nvPr>
        </p:nvSpPr>
        <p:spPr/>
        <p:txBody>
          <a:bodyPr/>
          <a:lstStyle/>
          <a:p>
            <a:r>
              <a:rPr lang="en-US" dirty="0"/>
              <a:t>Single Working Taxpayer</a:t>
            </a:r>
          </a:p>
        </p:txBody>
      </p:sp>
    </p:spTree>
    <p:extLst>
      <p:ext uri="{BB962C8B-B14F-4D97-AF65-F5344CB8AC3E}">
        <p14:creationId xmlns:p14="http://schemas.microsoft.com/office/powerpoint/2010/main" val="124913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4600" y="1676400"/>
            <a:ext cx="6623304" cy="3975544"/>
          </a:xfrm>
          <a:prstGeom prst="rect">
            <a:avLst/>
          </a:prstGeom>
        </p:spPr>
      </p:pic>
      <p:sp>
        <p:nvSpPr>
          <p:cNvPr id="9" name="Footer Placeholder 8"/>
          <p:cNvSpPr>
            <a:spLocks noGrp="1"/>
          </p:cNvSpPr>
          <p:nvPr>
            <p:ph type="ftr" sz="quarter" idx="10"/>
          </p:nvPr>
        </p:nvSpPr>
        <p:spPr/>
        <p:txBody>
          <a:bodyPr/>
          <a:lstStyle/>
          <a:p>
            <a:pPr>
              <a:defRPr/>
            </a:pPr>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p>
            <a:pPr>
              <a:defRPr/>
            </a:pPr>
            <a:fld id="{F2E3DB30-7DCD-419A-B7FF-3D32CE44F6AC}" type="slidenum">
              <a:rPr lang="en-US" altLang="en-US" smtClean="0"/>
              <a:pPr>
                <a:defRPr/>
              </a:pPr>
              <a:t>20</a:t>
            </a:fld>
            <a:endParaRPr lang="en-US" altLang="en-US" dirty="0"/>
          </a:p>
        </p:txBody>
      </p:sp>
      <p:sp>
        <p:nvSpPr>
          <p:cNvPr id="2" name="Title 1"/>
          <p:cNvSpPr>
            <a:spLocks noGrp="1"/>
          </p:cNvSpPr>
          <p:nvPr>
            <p:ph type="title"/>
          </p:nvPr>
        </p:nvSpPr>
        <p:spPr/>
        <p:txBody>
          <a:bodyPr/>
          <a:lstStyle/>
          <a:p>
            <a:r>
              <a:rPr lang="en-US" dirty="0"/>
              <a:t>Income: Interest – Form 1099-INT</a:t>
            </a:r>
          </a:p>
        </p:txBody>
      </p:sp>
      <p:grpSp>
        <p:nvGrpSpPr>
          <p:cNvPr id="5" name="Group 4"/>
          <p:cNvGrpSpPr/>
          <p:nvPr/>
        </p:nvGrpSpPr>
        <p:grpSpPr>
          <a:xfrm>
            <a:off x="3276600" y="3886200"/>
            <a:ext cx="1916168" cy="710794"/>
            <a:chOff x="537355" y="4617700"/>
            <a:chExt cx="2676554" cy="947725"/>
          </a:xfrm>
        </p:grpSpPr>
        <p:sp>
          <p:nvSpPr>
            <p:cNvPr id="25608" name="TextBox 10"/>
            <p:cNvSpPr txBox="1">
              <a:spLocks noChangeArrowheads="1"/>
            </p:cNvSpPr>
            <p:nvPr/>
          </p:nvSpPr>
          <p:spPr bwMode="auto">
            <a:xfrm>
              <a:off x="537355" y="4617700"/>
              <a:ext cx="2286000" cy="9438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000" dirty="0">
                  <a:solidFill>
                    <a:srgbClr val="FF0000"/>
                  </a:solidFill>
                  <a:cs typeface="Calibri" panose="020F0502020204030204" pitchFamily="34" charset="0"/>
                </a:rPr>
                <a:t>FATCA is out of scope</a:t>
              </a:r>
            </a:p>
          </p:txBody>
        </p:sp>
        <p:cxnSp>
          <p:nvCxnSpPr>
            <p:cNvPr id="12" name="Straight Arrow Connector 11"/>
            <p:cNvCxnSpPr>
              <a:cxnSpLocks/>
              <a:stCxn id="25608" idx="3"/>
            </p:cNvCxnSpPr>
            <p:nvPr/>
          </p:nvCxnSpPr>
          <p:spPr>
            <a:xfrm>
              <a:off x="2823355" y="5089624"/>
              <a:ext cx="390554" cy="475801"/>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sp>
        <p:nvSpPr>
          <p:cNvPr id="25610" name="TextBox 13"/>
          <p:cNvSpPr txBox="1">
            <a:spLocks noChangeArrowheads="1"/>
          </p:cNvSpPr>
          <p:nvPr/>
        </p:nvSpPr>
        <p:spPr bwMode="auto">
          <a:xfrm>
            <a:off x="6125408" y="4152900"/>
            <a:ext cx="366008" cy="246221"/>
          </a:xfrm>
          <a:prstGeom prst="rect">
            <a:avLst/>
          </a:prstGeom>
          <a:noFill/>
          <a:ln>
            <a:noFill/>
          </a:ln>
          <a:extLst/>
        </p:spPr>
        <p:txBody>
          <a:bodyPr wrap="squar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a:solidFill>
                  <a:srgbClr val="FF0000"/>
                </a:solidFill>
                <a:cs typeface="Calibri" panose="020F0502020204030204" pitchFamily="34" charset="0"/>
              </a:rPr>
              <a:t>OOS</a:t>
            </a:r>
          </a:p>
        </p:txBody>
      </p:sp>
      <p:sp>
        <p:nvSpPr>
          <p:cNvPr id="25611" name="TextBox 14"/>
          <p:cNvSpPr txBox="1">
            <a:spLocks noChangeArrowheads="1"/>
          </p:cNvSpPr>
          <p:nvPr/>
        </p:nvSpPr>
        <p:spPr bwMode="auto">
          <a:xfrm>
            <a:off x="7207292" y="4152900"/>
            <a:ext cx="400050" cy="246221"/>
          </a:xfrm>
          <a:prstGeom prst="rect">
            <a:avLst/>
          </a:prstGeom>
          <a:noFill/>
          <a:ln>
            <a:noFill/>
          </a:ln>
          <a:extLst/>
        </p:spPr>
        <p:txBody>
          <a:bodyPr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a:solidFill>
                  <a:srgbClr val="FF0000"/>
                </a:solidFill>
                <a:cs typeface="Calibri" panose="020F0502020204030204" pitchFamily="34" charset="0"/>
              </a:rPr>
              <a:t>OOS</a:t>
            </a:r>
          </a:p>
        </p:txBody>
      </p:sp>
      <p:sp>
        <p:nvSpPr>
          <p:cNvPr id="13" name="TextBox 13"/>
          <p:cNvSpPr txBox="1">
            <a:spLocks noChangeArrowheads="1"/>
          </p:cNvSpPr>
          <p:nvPr/>
        </p:nvSpPr>
        <p:spPr bwMode="auto">
          <a:xfrm>
            <a:off x="6108177" y="4520040"/>
            <a:ext cx="366008" cy="246221"/>
          </a:xfrm>
          <a:prstGeom prst="rect">
            <a:avLst/>
          </a:prstGeom>
          <a:noFill/>
          <a:ln>
            <a:noFill/>
          </a:ln>
          <a:extLst/>
        </p:spPr>
        <p:txBody>
          <a:bodyPr wrap="squar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a:solidFill>
                  <a:srgbClr val="FF0000"/>
                </a:solidFill>
                <a:cs typeface="Calibri" panose="020F0502020204030204" pitchFamily="34" charset="0"/>
              </a:rPr>
              <a:t>OOS</a:t>
            </a:r>
          </a:p>
        </p:txBody>
      </p:sp>
      <p:sp>
        <p:nvSpPr>
          <p:cNvPr id="14" name="TextBox 13"/>
          <p:cNvSpPr txBox="1">
            <a:spLocks noChangeArrowheads="1"/>
          </p:cNvSpPr>
          <p:nvPr/>
        </p:nvSpPr>
        <p:spPr bwMode="auto">
          <a:xfrm>
            <a:off x="7207293" y="4546934"/>
            <a:ext cx="366008" cy="246221"/>
          </a:xfrm>
          <a:prstGeom prst="rect">
            <a:avLst/>
          </a:prstGeom>
          <a:noFill/>
          <a:ln>
            <a:noFill/>
          </a:ln>
          <a:extLst/>
        </p:spPr>
        <p:txBody>
          <a:bodyPr wrap="squar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a:solidFill>
                  <a:srgbClr val="FF0000"/>
                </a:solidFill>
                <a:cs typeface="Calibri" panose="020F0502020204030204" pitchFamily="34" charset="0"/>
              </a:rPr>
              <a:t>OOS</a:t>
            </a:r>
          </a:p>
        </p:txBody>
      </p:sp>
    </p:spTree>
    <p:extLst>
      <p:ext uri="{BB962C8B-B14F-4D97-AF65-F5344CB8AC3E}">
        <p14:creationId xmlns:p14="http://schemas.microsoft.com/office/powerpoint/2010/main" val="198438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a:defRPr/>
            </a:pPr>
            <a:r>
              <a:rPr lang="en-US"/>
              <a:t>Tom Andrews – NJ Version - Single Working Taxpayer</a:t>
            </a:r>
            <a:endParaRPr lang="en-US" dirty="0"/>
          </a:p>
        </p:txBody>
      </p:sp>
      <p:sp>
        <p:nvSpPr>
          <p:cNvPr id="11" name="Slide Number Placeholder 10"/>
          <p:cNvSpPr>
            <a:spLocks noGrp="1"/>
          </p:cNvSpPr>
          <p:nvPr>
            <p:ph type="sldNum" sz="quarter" idx="11"/>
          </p:nvPr>
        </p:nvSpPr>
        <p:spPr/>
        <p:txBody>
          <a:bodyPr/>
          <a:lstStyle/>
          <a:p>
            <a:pPr>
              <a:defRPr/>
            </a:pPr>
            <a:fld id="{F2E3DB30-7DCD-419A-B7FF-3D32CE44F6AC}" type="slidenum">
              <a:rPr lang="en-US" altLang="en-US" smtClean="0"/>
              <a:pPr>
                <a:defRPr/>
              </a:pPr>
              <a:t>21</a:t>
            </a:fld>
            <a:endParaRPr lang="en-US" altLang="en-US" dirty="0"/>
          </a:p>
        </p:txBody>
      </p:sp>
      <p:sp>
        <p:nvSpPr>
          <p:cNvPr id="2" name="Title 1"/>
          <p:cNvSpPr>
            <a:spLocks noGrp="1"/>
          </p:cNvSpPr>
          <p:nvPr>
            <p:ph type="title"/>
          </p:nvPr>
        </p:nvSpPr>
        <p:spPr/>
        <p:txBody>
          <a:bodyPr>
            <a:normAutofit fontScale="90000"/>
          </a:bodyPr>
          <a:lstStyle/>
          <a:p>
            <a:br>
              <a:rPr lang="en-US" dirty="0"/>
            </a:br>
            <a:r>
              <a:rPr lang="en-US" dirty="0"/>
              <a:t>Income: Interest – </a:t>
            </a:r>
            <a:r>
              <a:rPr lang="en-US" altLang="en-US" dirty="0"/>
              <a:t>Sample Brokerage Statement</a:t>
            </a:r>
            <a:br>
              <a:rPr lang="en-US" altLang="en-US" dirty="0"/>
            </a:br>
            <a:endParaRPr lang="en-US" dirty="0"/>
          </a:p>
        </p:txBody>
      </p:sp>
      <p:grpSp>
        <p:nvGrpSpPr>
          <p:cNvPr id="3" name="Group 2"/>
          <p:cNvGrpSpPr/>
          <p:nvPr/>
        </p:nvGrpSpPr>
        <p:grpSpPr>
          <a:xfrm>
            <a:off x="2825123" y="1975135"/>
            <a:ext cx="6311503" cy="3629852"/>
            <a:chOff x="347663" y="1976686"/>
            <a:chExt cx="8415337" cy="4839802"/>
          </a:xfrm>
        </p:grpSpPr>
        <p:pic>
          <p:nvPicPr>
            <p:cNvPr id="23554"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394"/>
            <a:stretch>
              <a:fillRect/>
            </a:stretch>
          </p:blipFill>
          <p:spPr bwMode="auto">
            <a:xfrm>
              <a:off x="347663" y="1976686"/>
              <a:ext cx="8415337" cy="4456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Left Brace 6"/>
            <p:cNvSpPr/>
            <p:nvPr/>
          </p:nvSpPr>
          <p:spPr>
            <a:xfrm flipH="1">
              <a:off x="4267200" y="4343400"/>
              <a:ext cx="228600" cy="914400"/>
            </a:xfrm>
            <a:prstGeom prst="leftBrace">
              <a:avLst/>
            </a:prstGeom>
            <a:ln w="25400">
              <a:solidFill>
                <a:srgbClr val="FF0000"/>
              </a:solidFill>
            </a:ln>
          </p:spPr>
          <p:style>
            <a:lnRef idx="2">
              <a:schemeClr val="accent2"/>
            </a:lnRef>
            <a:fillRef idx="0">
              <a:schemeClr val="accent2"/>
            </a:fillRef>
            <a:effectRef idx="1">
              <a:schemeClr val="accent2"/>
            </a:effectRef>
            <a:fontRef idx="minor">
              <a:schemeClr val="tx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US" altLang="en-US" dirty="0">
                <a:cs typeface="Calibri" panose="020F0502020204030204" pitchFamily="34" charset="0"/>
              </a:endParaRPr>
            </a:p>
          </p:txBody>
        </p:sp>
        <p:sp>
          <p:nvSpPr>
            <p:cNvPr id="23561" name="TextBox 7"/>
            <p:cNvSpPr txBox="1">
              <a:spLocks noChangeArrowheads="1"/>
            </p:cNvSpPr>
            <p:nvPr/>
          </p:nvSpPr>
          <p:spPr bwMode="auto">
            <a:xfrm>
              <a:off x="4648200" y="4459288"/>
              <a:ext cx="1676400" cy="1231107"/>
            </a:xfrm>
            <a:prstGeom prst="rect">
              <a:avLst/>
            </a:prstGeom>
            <a:solidFill>
              <a:schemeClr val="bg1"/>
            </a:solidFill>
            <a:ln w="9525">
              <a:solidFill>
                <a:srgbClr val="000000"/>
              </a:solidFill>
              <a:miter lim="800000"/>
              <a:headEnd/>
              <a:tailEnd/>
            </a:ln>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solidFill>
                    <a:srgbClr val="FF0000"/>
                  </a:solidFill>
                  <a:cs typeface="Calibri" panose="020F0502020204030204" pitchFamily="34" charset="0"/>
                </a:rPr>
                <a:t>Lines 10-13 are out of scope</a:t>
              </a:r>
            </a:p>
          </p:txBody>
        </p:sp>
        <p:grpSp>
          <p:nvGrpSpPr>
            <p:cNvPr id="23562" name="Group 11"/>
            <p:cNvGrpSpPr>
              <a:grpSpLocks/>
            </p:cNvGrpSpPr>
            <p:nvPr/>
          </p:nvGrpSpPr>
          <p:grpSpPr bwMode="auto">
            <a:xfrm>
              <a:off x="2819400" y="5954713"/>
              <a:ext cx="3657600" cy="861775"/>
              <a:chOff x="2819400" y="5955268"/>
              <a:chExt cx="3657600" cy="860482"/>
            </a:xfrm>
          </p:grpSpPr>
          <p:sp>
            <p:nvSpPr>
              <p:cNvPr id="23563" name="TextBox 13"/>
              <p:cNvSpPr txBox="1">
                <a:spLocks noChangeArrowheads="1"/>
              </p:cNvSpPr>
              <p:nvPr/>
            </p:nvSpPr>
            <p:spPr bwMode="auto">
              <a:xfrm>
                <a:off x="4191000" y="5955268"/>
                <a:ext cx="2286000" cy="860482"/>
              </a:xfrm>
              <a:prstGeom prst="rect">
                <a:avLst/>
              </a:prstGeom>
              <a:solidFill>
                <a:schemeClr val="bg1"/>
              </a:solidFill>
              <a:ln w="9525">
                <a:solidFill>
                  <a:srgbClr val="000000"/>
                </a:solidFill>
                <a:miter lim="800000"/>
                <a:headEnd/>
                <a:tailEnd/>
              </a:ln>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solidFill>
                      <a:srgbClr val="FF0000"/>
                    </a:solidFill>
                    <a:cs typeface="Calibri" panose="020F0502020204030204" pitchFamily="34" charset="0"/>
                  </a:rPr>
                  <a:t>FATCA is out of scope</a:t>
                </a:r>
              </a:p>
            </p:txBody>
          </p:sp>
          <p:cxnSp>
            <p:nvCxnSpPr>
              <p:cNvPr id="10" name="Straight Arrow Connector 9"/>
              <p:cNvCxnSpPr/>
              <p:nvPr/>
            </p:nvCxnSpPr>
            <p:spPr>
              <a:xfrm flipH="1">
                <a:off x="2819400" y="6126461"/>
                <a:ext cx="1295400" cy="0"/>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grpSp>
    </p:spTree>
    <p:extLst>
      <p:ext uri="{BB962C8B-B14F-4D97-AF65-F5344CB8AC3E}">
        <p14:creationId xmlns:p14="http://schemas.microsoft.com/office/powerpoint/2010/main" val="2133158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Tom Andrews – NJ Version - Single Working Taxpayer</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22</a:t>
            </a:fld>
            <a:endParaRPr lang="en-US" altLang="en-US" dirty="0"/>
          </a:p>
        </p:txBody>
      </p:sp>
      <p:sp>
        <p:nvSpPr>
          <p:cNvPr id="21509" name="Rectangle 10"/>
          <p:cNvSpPr>
            <a:spLocks noGrp="1" noChangeArrowheads="1"/>
          </p:cNvSpPr>
          <p:nvPr>
            <p:ph sz="quarter" idx="12"/>
          </p:nvPr>
        </p:nvSpPr>
        <p:spPr/>
        <p:txBody>
          <a:bodyPr>
            <a:normAutofit/>
          </a:bodyPr>
          <a:lstStyle/>
          <a:p>
            <a:r>
              <a:rPr lang="en-US" altLang="en-US" dirty="0"/>
              <a:t>Answer Andrews questions 7 - 9</a:t>
            </a:r>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050" b="0" dirty="0">
              <a:solidFill>
                <a:schemeClr val="bg1"/>
              </a:solidFill>
              <a:cs typeface="Calibri" panose="020F0502020204030204" pitchFamily="34" charset="0"/>
            </a:endParaRPr>
          </a:p>
        </p:txBody>
      </p:sp>
      <p:pic>
        <p:nvPicPr>
          <p:cNvPr id="8" name="Picture 7">
            <a:extLst>
              <a:ext uri="{FF2B5EF4-FFF2-40B4-BE49-F238E27FC236}">
                <a16:creationId xmlns:a16="http://schemas.microsoft.com/office/drawing/2014/main" id="{775D8374-EDE5-42D5-B1F4-B25BCCE45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199346437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23</a:t>
            </a:fld>
            <a:endParaRPr lang="en-US" altLang="en-US" dirty="0"/>
          </a:p>
        </p:txBody>
      </p:sp>
      <p:sp>
        <p:nvSpPr>
          <p:cNvPr id="12291" name="Content Placeholder 2"/>
          <p:cNvSpPr>
            <a:spLocks noGrp="1"/>
          </p:cNvSpPr>
          <p:nvPr>
            <p:ph sz="quarter" idx="12"/>
          </p:nvPr>
        </p:nvSpPr>
        <p:spPr/>
        <p:txBody>
          <a:bodyPr/>
          <a:lstStyle/>
          <a:p>
            <a:r>
              <a:rPr lang="en-US" altLang="en-US"/>
              <a:t>Earned or Not Earned? </a:t>
            </a:r>
          </a:p>
          <a:p>
            <a:r>
              <a:rPr lang="en-US" altLang="en-US"/>
              <a:t>Taxable or Non-Taxable?</a:t>
            </a:r>
          </a:p>
          <a:p>
            <a:pPr lvl="1"/>
            <a:r>
              <a:rPr lang="en-US" altLang="en-US"/>
              <a:t>Generally taxable (may not be State taxable)</a:t>
            </a:r>
          </a:p>
          <a:p>
            <a:r>
              <a:rPr lang="en-US" altLang="en-US"/>
              <a:t>Received under federal or state laws</a:t>
            </a:r>
          </a:p>
          <a:p>
            <a:r>
              <a:rPr lang="en-US" altLang="en-US"/>
              <a:t>Check the Intake/Interview Sheet</a:t>
            </a:r>
            <a:endParaRPr lang="en-US" altLang="en-US" dirty="0"/>
          </a:p>
        </p:txBody>
      </p:sp>
      <p:sp>
        <p:nvSpPr>
          <p:cNvPr id="2" name="Title 1"/>
          <p:cNvSpPr>
            <a:spLocks noGrp="1"/>
          </p:cNvSpPr>
          <p:nvPr>
            <p:ph type="title"/>
          </p:nvPr>
        </p:nvSpPr>
        <p:spPr/>
        <p:txBody>
          <a:bodyPr/>
          <a:lstStyle/>
          <a:p>
            <a:r>
              <a:rPr lang="en-US"/>
              <a:t>Income: Unemployment Compensation</a:t>
            </a:r>
            <a:endParaRPr lang="en-US" dirty="0"/>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700339" y="5112730"/>
            <a:ext cx="5364956"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71800" y="5715000"/>
            <a:ext cx="4414838"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99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38450" y="2698729"/>
            <a:ext cx="5715000" cy="2721428"/>
          </a:xfrm>
          <a:prstGeom prst="rect">
            <a:avLst/>
          </a:prstGeom>
        </p:spPr>
      </p:pic>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7" name="Slide Number Placeholder 6"/>
          <p:cNvSpPr>
            <a:spLocks noGrp="1"/>
          </p:cNvSpPr>
          <p:nvPr>
            <p:ph type="sldNum" sz="quarter" idx="11"/>
          </p:nvPr>
        </p:nvSpPr>
        <p:spPr/>
        <p:txBody>
          <a:bodyPr/>
          <a:lstStyle/>
          <a:p>
            <a:fld id="{AE820BBC-AC8A-41A2-B5A2-A38EDA688333}" type="slidenum">
              <a:rPr lang="en-US" altLang="en-US" smtClean="0"/>
              <a:pPr/>
              <a:t>24</a:t>
            </a:fld>
            <a:endParaRPr lang="en-US" altLang="en-US" dirty="0"/>
          </a:p>
        </p:txBody>
      </p:sp>
      <p:sp>
        <p:nvSpPr>
          <p:cNvPr id="6" name="Content Placeholder 5"/>
          <p:cNvSpPr>
            <a:spLocks noGrp="1"/>
          </p:cNvSpPr>
          <p:nvPr>
            <p:ph sz="quarter" idx="12"/>
          </p:nvPr>
        </p:nvSpPr>
        <p:spPr/>
        <p:txBody>
          <a:bodyPr/>
          <a:lstStyle/>
          <a:p>
            <a:r>
              <a:rPr lang="en-US"/>
              <a:t>Boxes 7-9 are out-of-scope</a:t>
            </a:r>
          </a:p>
          <a:p>
            <a:endParaRPr lang="en-US" dirty="0"/>
          </a:p>
        </p:txBody>
      </p:sp>
      <p:sp>
        <p:nvSpPr>
          <p:cNvPr id="2" name="Title 1"/>
          <p:cNvSpPr>
            <a:spLocks noGrp="1"/>
          </p:cNvSpPr>
          <p:nvPr>
            <p:ph type="title"/>
          </p:nvPr>
        </p:nvSpPr>
        <p:spPr/>
        <p:txBody>
          <a:bodyPr/>
          <a:lstStyle/>
          <a:p>
            <a:r>
              <a:rPr lang="en-US" dirty="0"/>
              <a:t>Income: Unemployment – Form 1099-G</a:t>
            </a:r>
          </a:p>
        </p:txBody>
      </p:sp>
      <p:sp>
        <p:nvSpPr>
          <p:cNvPr id="4" name="TextBox 3">
            <a:extLst>
              <a:ext uri="{FF2B5EF4-FFF2-40B4-BE49-F238E27FC236}">
                <a16:creationId xmlns:a16="http://schemas.microsoft.com/office/drawing/2014/main" id="{B677D803-319B-4092-9535-63EB34569D83}"/>
              </a:ext>
            </a:extLst>
          </p:cNvPr>
          <p:cNvSpPr txBox="1"/>
          <p:nvPr/>
        </p:nvSpPr>
        <p:spPr>
          <a:xfrm>
            <a:off x="5353050" y="4114802"/>
            <a:ext cx="2228850" cy="646331"/>
          </a:xfrm>
          <a:prstGeom prst="rect">
            <a:avLst/>
          </a:prstGeom>
          <a:noFill/>
          <a:ln w="28575">
            <a:solidFill>
              <a:srgbClr val="0000FF"/>
            </a:solidFill>
          </a:ln>
        </p:spPr>
        <p:txBody>
          <a:bodyPr wrap="square" rtlCol="0">
            <a:spAutoFit/>
          </a:bodyPr>
          <a:lstStyle/>
          <a:p>
            <a:pPr algn="ctr"/>
            <a:endParaRPr lang="en-US" dirty="0">
              <a:solidFill>
                <a:srgbClr val="0000FF"/>
              </a:solidFill>
            </a:endParaRPr>
          </a:p>
          <a:p>
            <a:pPr algn="ctr"/>
            <a:r>
              <a:rPr lang="en-US" dirty="0">
                <a:solidFill>
                  <a:srgbClr val="0000FF"/>
                </a:solidFill>
              </a:rPr>
              <a:t>Out of Scope</a:t>
            </a:r>
          </a:p>
        </p:txBody>
      </p:sp>
    </p:spTree>
    <p:extLst>
      <p:ext uri="{BB962C8B-B14F-4D97-AF65-F5344CB8AC3E}">
        <p14:creationId xmlns:p14="http://schemas.microsoft.com/office/powerpoint/2010/main" val="234589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a:normAutofit/>
          </a:bodyPr>
          <a:lstStyle/>
          <a:p>
            <a:r>
              <a:rPr lang="en-US" altLang="en-US" dirty="0"/>
              <a:t>Answer Andrews question 10</a:t>
            </a:r>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51309332-1330-4030-B9E8-B5ABA19E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74609450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pPr>
              <a:defRPr/>
            </a:pPr>
            <a:r>
              <a:rPr lang="en-US"/>
              <a:t>Tom Andrews – NJ Version - Single Working Taxpayer</a:t>
            </a:r>
            <a:endParaRPr lang="en-US" dirty="0"/>
          </a:p>
        </p:txBody>
      </p:sp>
      <p:sp>
        <p:nvSpPr>
          <p:cNvPr id="9" name="Slide Number Placeholder 8"/>
          <p:cNvSpPr>
            <a:spLocks noGrp="1"/>
          </p:cNvSpPr>
          <p:nvPr>
            <p:ph type="sldNum" sz="quarter" idx="11"/>
          </p:nvPr>
        </p:nvSpPr>
        <p:spPr/>
        <p:txBody>
          <a:bodyPr/>
          <a:lstStyle/>
          <a:p>
            <a:pPr>
              <a:defRPr/>
            </a:pPr>
            <a:fld id="{974FADDD-0353-45F1-AB55-E763F675BE5A}" type="slidenum">
              <a:rPr lang="en-US" altLang="en-US" smtClean="0"/>
              <a:pPr>
                <a:defRPr/>
              </a:pPr>
              <a:t>26</a:t>
            </a:fld>
            <a:endParaRPr lang="en-US" altLang="en-US" dirty="0"/>
          </a:p>
        </p:txBody>
      </p:sp>
      <p:sp>
        <p:nvSpPr>
          <p:cNvPr id="14341" name="Rectangle 3"/>
          <p:cNvSpPr>
            <a:spLocks noGrp="1" noChangeArrowheads="1"/>
          </p:cNvSpPr>
          <p:nvPr>
            <p:ph sz="quarter" idx="12"/>
          </p:nvPr>
        </p:nvSpPr>
        <p:spPr>
          <a:xfrm>
            <a:off x="3048000" y="2057400"/>
            <a:ext cx="5902241" cy="2743200"/>
          </a:xfrm>
        </p:spPr>
        <p:txBody>
          <a:bodyPr/>
          <a:lstStyle/>
          <a:p>
            <a:pPr marL="352425" indent="-352425" algn="ctr">
              <a:buNone/>
            </a:pPr>
            <a:r>
              <a:rPr lang="en-US" altLang="en-US" dirty="0"/>
              <a:t>Total Income </a:t>
            </a:r>
          </a:p>
          <a:p>
            <a:pPr marL="352425" indent="-352425" algn="ctr">
              <a:buNone/>
            </a:pPr>
            <a:r>
              <a:rPr lang="en-US" altLang="en-US" dirty="0"/>
              <a:t>minus Adjustments </a:t>
            </a:r>
          </a:p>
          <a:p>
            <a:pPr marL="352425" indent="-352425" algn="ctr">
              <a:spcBef>
                <a:spcPts val="0"/>
              </a:spcBef>
              <a:buNone/>
            </a:pPr>
            <a:r>
              <a:rPr lang="en-US" altLang="en-US" dirty="0"/>
              <a:t>=</a:t>
            </a:r>
          </a:p>
          <a:p>
            <a:pPr marL="352425" indent="-352425" algn="ctr">
              <a:buNone/>
            </a:pPr>
            <a:r>
              <a:rPr lang="en-US" altLang="en-US" dirty="0"/>
              <a:t>Adjusted Gross Income (AGI)</a:t>
            </a:r>
            <a:endParaRPr lang="en-US" altLang="en-US" sz="900" u="sng" dirty="0"/>
          </a:p>
        </p:txBody>
      </p:sp>
      <p:sp>
        <p:nvSpPr>
          <p:cNvPr id="4098" name="Rectangle 2"/>
          <p:cNvSpPr>
            <a:spLocks noGrp="1" noChangeArrowheads="1"/>
          </p:cNvSpPr>
          <p:nvPr>
            <p:ph type="title"/>
          </p:nvPr>
        </p:nvSpPr>
        <p:spPr/>
        <p:txBody>
          <a:bodyPr/>
          <a:lstStyle/>
          <a:p>
            <a:r>
              <a:rPr lang="en-US" dirty="0"/>
              <a:t>Adjusted Gross Income</a:t>
            </a:r>
          </a:p>
        </p:txBody>
      </p:sp>
    </p:spTree>
    <p:extLst>
      <p:ext uri="{BB962C8B-B14F-4D97-AF65-F5344CB8AC3E}">
        <p14:creationId xmlns:p14="http://schemas.microsoft.com/office/powerpoint/2010/main" val="3045333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Tom Andrews – NJ Version - Single Working Taxpayer</a:t>
            </a:r>
            <a:endParaRPr lang="en-US" dirty="0"/>
          </a:p>
        </p:txBody>
      </p:sp>
      <p:sp>
        <p:nvSpPr>
          <p:cNvPr id="9" name="Slide Number Placeholder 8"/>
          <p:cNvSpPr>
            <a:spLocks noGrp="1"/>
          </p:cNvSpPr>
          <p:nvPr>
            <p:ph type="sldNum" sz="quarter" idx="12"/>
          </p:nvPr>
        </p:nvSpPr>
        <p:spPr/>
        <p:txBody>
          <a:bodyPr/>
          <a:lstStyle/>
          <a:p>
            <a:fld id="{43B2BE70-5491-4A02-A4BE-0C4693ADB638}" type="slidenum">
              <a:rPr lang="en-US" altLang="en-US" smtClean="0"/>
              <a:pPr/>
              <a:t>27</a:t>
            </a:fld>
            <a:endParaRPr lang="en-US" altLang="en-US" dirty="0"/>
          </a:p>
        </p:txBody>
      </p:sp>
      <p:sp>
        <p:nvSpPr>
          <p:cNvPr id="2" name="Title 1"/>
          <p:cNvSpPr>
            <a:spLocks noGrp="1"/>
          </p:cNvSpPr>
          <p:nvPr>
            <p:ph type="title"/>
          </p:nvPr>
        </p:nvSpPr>
        <p:spPr/>
        <p:txBody>
          <a:bodyPr>
            <a:normAutofit fontScale="90000"/>
          </a:bodyPr>
          <a:lstStyle/>
          <a:p>
            <a:r>
              <a:rPr lang="en-US"/>
              <a:t>Adjustments: IRA Deduction and Student Loan Interest</a:t>
            </a:r>
            <a:endParaRPr lang="en-US" dirty="0"/>
          </a:p>
        </p:txBody>
      </p:sp>
      <p:pic>
        <p:nvPicPr>
          <p:cNvPr id="16390" name="Picture 3"/>
          <p:cNvPicPr>
            <a:picLocks noChangeAspect="1"/>
          </p:cNvPicPr>
          <p:nvPr/>
        </p:nvPicPr>
        <p:blipFill rotWithShape="1">
          <a:blip r:embed="rId3">
            <a:extLst>
              <a:ext uri="{28A0092B-C50C-407E-A947-70E740481C1C}">
                <a14:useLocalDpi xmlns:a14="http://schemas.microsoft.com/office/drawing/2010/main" val="0"/>
              </a:ext>
            </a:extLst>
          </a:blip>
          <a:srcRect l="-574" r="12400"/>
          <a:stretch/>
        </p:blipFill>
        <p:spPr bwMode="auto">
          <a:xfrm>
            <a:off x="3230090" y="2412489"/>
            <a:ext cx="6029572" cy="250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p:cNvSpPr/>
          <p:nvPr/>
        </p:nvSpPr>
        <p:spPr>
          <a:xfrm>
            <a:off x="2955727" y="2806960"/>
            <a:ext cx="365522" cy="15121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bg1"/>
                </a:solidFill>
                <a:latin typeface="Verdana" panose="020B0604030504040204" pitchFamily="34" charset="0"/>
                <a:cs typeface="Arial" panose="020B0604020202020204" pitchFamily="34" charset="0"/>
              </a:defRPr>
            </a:lvl1pPr>
            <a:lvl2pPr marL="742950" indent="-285750">
              <a:defRPr>
                <a:solidFill>
                  <a:schemeClr val="bg1"/>
                </a:solidFill>
                <a:latin typeface="Verdana" panose="020B0604030504040204" pitchFamily="34" charset="0"/>
                <a:cs typeface="Arial" panose="020B0604020202020204" pitchFamily="34" charset="0"/>
              </a:defRPr>
            </a:lvl2pPr>
            <a:lvl3pPr marL="1143000" indent="-228600">
              <a:defRPr>
                <a:solidFill>
                  <a:schemeClr val="bg1"/>
                </a:solidFill>
                <a:latin typeface="Verdana" panose="020B0604030504040204" pitchFamily="34" charset="0"/>
                <a:cs typeface="Arial" panose="020B0604020202020204" pitchFamily="34" charset="0"/>
              </a:defRPr>
            </a:lvl3pPr>
            <a:lvl4pPr marL="1600200" indent="-228600">
              <a:defRPr>
                <a:solidFill>
                  <a:schemeClr val="bg1"/>
                </a:solidFill>
                <a:latin typeface="Verdana" panose="020B0604030504040204" pitchFamily="34" charset="0"/>
                <a:cs typeface="Arial" panose="020B0604020202020204" pitchFamily="34" charset="0"/>
              </a:defRPr>
            </a:lvl4pPr>
            <a:lvl5pPr marL="2057400" indent="-228600">
              <a:defRPr>
                <a:solidFill>
                  <a:schemeClr val="bg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9pPr>
          </a:lstStyle>
          <a:p>
            <a:pPr algn="ctr">
              <a:defRPr/>
            </a:pPr>
            <a:endParaRPr lang="en-US" altLang="en-US" dirty="0">
              <a:solidFill>
                <a:srgbClr val="FFFFFF"/>
              </a:solidFill>
              <a:latin typeface="Calibri" panose="020F0502020204030204" pitchFamily="34" charset="0"/>
            </a:endParaRPr>
          </a:p>
        </p:txBody>
      </p:sp>
      <p:sp>
        <p:nvSpPr>
          <p:cNvPr id="16" name="Right Arrow 15"/>
          <p:cNvSpPr/>
          <p:nvPr/>
        </p:nvSpPr>
        <p:spPr>
          <a:xfrm>
            <a:off x="2941718" y="4457701"/>
            <a:ext cx="353615" cy="1321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bg1"/>
                </a:solidFill>
                <a:latin typeface="Verdana" panose="020B0604030504040204" pitchFamily="34" charset="0"/>
                <a:cs typeface="Arial" panose="020B0604020202020204" pitchFamily="34" charset="0"/>
              </a:defRPr>
            </a:lvl1pPr>
            <a:lvl2pPr marL="742950" indent="-285750">
              <a:defRPr>
                <a:solidFill>
                  <a:schemeClr val="bg1"/>
                </a:solidFill>
                <a:latin typeface="Verdana" panose="020B0604030504040204" pitchFamily="34" charset="0"/>
                <a:cs typeface="Arial" panose="020B0604020202020204" pitchFamily="34" charset="0"/>
              </a:defRPr>
            </a:lvl2pPr>
            <a:lvl3pPr marL="1143000" indent="-228600">
              <a:defRPr>
                <a:solidFill>
                  <a:schemeClr val="bg1"/>
                </a:solidFill>
                <a:latin typeface="Verdana" panose="020B0604030504040204" pitchFamily="34" charset="0"/>
                <a:cs typeface="Arial" panose="020B0604020202020204" pitchFamily="34" charset="0"/>
              </a:defRPr>
            </a:lvl3pPr>
            <a:lvl4pPr marL="1600200" indent="-228600">
              <a:defRPr>
                <a:solidFill>
                  <a:schemeClr val="bg1"/>
                </a:solidFill>
                <a:latin typeface="Verdana" panose="020B0604030504040204" pitchFamily="34" charset="0"/>
                <a:cs typeface="Arial" panose="020B0604020202020204" pitchFamily="34" charset="0"/>
              </a:defRPr>
            </a:lvl4pPr>
            <a:lvl5pPr marL="2057400" indent="-228600">
              <a:defRPr>
                <a:solidFill>
                  <a:schemeClr val="bg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9pPr>
          </a:lstStyle>
          <a:p>
            <a:pPr algn="ctr">
              <a:defRPr/>
            </a:pPr>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61629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Tom Andrews – NJ Version - Single Working Taxpayer</a:t>
            </a:r>
            <a:endParaRPr lang="en-US" dirty="0"/>
          </a:p>
        </p:txBody>
      </p:sp>
      <p:sp>
        <p:nvSpPr>
          <p:cNvPr id="9" name="Slide Number Placeholder 8"/>
          <p:cNvSpPr>
            <a:spLocks noGrp="1"/>
          </p:cNvSpPr>
          <p:nvPr>
            <p:ph type="sldNum" sz="quarter" idx="11"/>
          </p:nvPr>
        </p:nvSpPr>
        <p:spPr/>
        <p:txBody>
          <a:bodyPr/>
          <a:lstStyle/>
          <a:p>
            <a:fld id="{974FADDD-0353-45F1-AB55-E763F675BE5A}" type="slidenum">
              <a:rPr lang="en-US" altLang="en-US" smtClean="0"/>
              <a:pPr/>
              <a:t>28</a:t>
            </a:fld>
            <a:endParaRPr lang="en-US" altLang="en-US" dirty="0"/>
          </a:p>
        </p:txBody>
      </p:sp>
      <p:sp>
        <p:nvSpPr>
          <p:cNvPr id="2" name="Rectangle 2"/>
          <p:cNvSpPr>
            <a:spLocks noGrp="1" noChangeArrowheads="1"/>
          </p:cNvSpPr>
          <p:nvPr>
            <p:ph sz="quarter" idx="12"/>
          </p:nvPr>
        </p:nvSpPr>
        <p:spPr/>
        <p:txBody>
          <a:bodyPr/>
          <a:lstStyle/>
          <a:p>
            <a:r>
              <a:rPr lang="en-US"/>
              <a:t>Allowable contribution can never be more than taxable compensation </a:t>
            </a:r>
          </a:p>
          <a:p>
            <a:pPr lvl="1"/>
            <a:r>
              <a:rPr lang="en-US"/>
              <a:t>Taxable W-2 income, self-employment income, and alimony</a:t>
            </a:r>
          </a:p>
          <a:p>
            <a:pPr lvl="1"/>
            <a:r>
              <a:rPr lang="en-US"/>
              <a:t>NOT interest, dividends, pensions, scholarships, unemployment, Social Security</a:t>
            </a:r>
            <a:endParaRPr lang="en-US" dirty="0"/>
          </a:p>
        </p:txBody>
      </p:sp>
      <p:sp>
        <p:nvSpPr>
          <p:cNvPr id="12290" name="Rectangle 1"/>
          <p:cNvSpPr>
            <a:spLocks noGrp="1" noChangeArrowheads="1"/>
          </p:cNvSpPr>
          <p:nvPr>
            <p:ph type="title"/>
          </p:nvPr>
        </p:nvSpPr>
        <p:spPr/>
        <p:txBody>
          <a:bodyPr>
            <a:normAutofit fontScale="90000"/>
          </a:bodyPr>
          <a:lstStyle/>
          <a:p>
            <a:br>
              <a:rPr lang="en-US"/>
            </a:br>
            <a:r>
              <a:rPr lang="en-US"/>
              <a:t>Adjustments: IRA Deduction</a:t>
            </a:r>
            <a:br>
              <a:rPr lang="en-US"/>
            </a:br>
            <a:endParaRPr lang="en-US" dirty="0"/>
          </a:p>
        </p:txBody>
      </p:sp>
    </p:spTree>
    <p:extLst>
      <p:ext uri="{BB962C8B-B14F-4D97-AF65-F5344CB8AC3E}">
        <p14:creationId xmlns:p14="http://schemas.microsoft.com/office/powerpoint/2010/main" val="251154045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Tom Andrews – NJ Version - Single Working Taxpayer</a:t>
            </a:r>
            <a:endParaRPr lang="en-US" dirty="0"/>
          </a:p>
        </p:txBody>
      </p:sp>
      <p:sp>
        <p:nvSpPr>
          <p:cNvPr id="8" name="Slide Number Placeholder 7"/>
          <p:cNvSpPr>
            <a:spLocks noGrp="1"/>
          </p:cNvSpPr>
          <p:nvPr>
            <p:ph type="sldNum" sz="quarter" idx="11"/>
          </p:nvPr>
        </p:nvSpPr>
        <p:spPr/>
        <p:txBody>
          <a:bodyPr/>
          <a:lstStyle/>
          <a:p>
            <a:fld id="{974FADDD-0353-45F1-AB55-E763F675BE5A}" type="slidenum">
              <a:rPr lang="en-US" altLang="en-US" smtClean="0"/>
              <a:pPr/>
              <a:t>29</a:t>
            </a:fld>
            <a:endParaRPr lang="en-US" altLang="en-US" dirty="0"/>
          </a:p>
        </p:txBody>
      </p:sp>
      <p:sp>
        <p:nvSpPr>
          <p:cNvPr id="34819" name="Rectangle 2"/>
          <p:cNvSpPr>
            <a:spLocks noGrp="1" noChangeArrowheads="1"/>
          </p:cNvSpPr>
          <p:nvPr>
            <p:ph sz="quarter" idx="12"/>
          </p:nvPr>
        </p:nvSpPr>
        <p:spPr/>
        <p:txBody>
          <a:bodyPr>
            <a:normAutofit/>
          </a:bodyPr>
          <a:lstStyle/>
          <a:p>
            <a:r>
              <a:rPr lang="en-US" altLang="en-US" dirty="0"/>
              <a:t>Age limits</a:t>
            </a:r>
          </a:p>
          <a:p>
            <a:pPr lvl="1"/>
            <a:r>
              <a:rPr lang="en-US" altLang="en-US" dirty="0"/>
              <a:t>For traditional IRA – under 70½ as of the end of the year</a:t>
            </a:r>
          </a:p>
          <a:p>
            <a:pPr lvl="1"/>
            <a:r>
              <a:rPr lang="en-US" altLang="en-US" dirty="0"/>
              <a:t>For Roth IRA – no age limit</a:t>
            </a:r>
          </a:p>
          <a:p>
            <a:r>
              <a:rPr lang="en-US" dirty="0"/>
              <a:t>Contribution and deduction limit</a:t>
            </a:r>
          </a:p>
          <a:p>
            <a:pPr lvl="1"/>
            <a:r>
              <a:rPr lang="en-US" dirty="0"/>
              <a:t>$5,500 ($6,500 if age 50 or over)</a:t>
            </a:r>
          </a:p>
          <a:p>
            <a:pPr lvl="1"/>
            <a:r>
              <a:rPr lang="en-US" dirty="0"/>
              <a:t>If more than one IRA, allowable contribution amount applies to </a:t>
            </a:r>
            <a:r>
              <a:rPr lang="en-US" dirty="0">
                <a:solidFill>
                  <a:srgbClr val="0000FF"/>
                </a:solidFill>
              </a:rPr>
              <a:t>all</a:t>
            </a:r>
            <a:r>
              <a:rPr lang="en-US" dirty="0"/>
              <a:t> IRAs (including Roths)</a:t>
            </a:r>
          </a:p>
          <a:p>
            <a:endParaRPr lang="en-US" altLang="en-US" dirty="0"/>
          </a:p>
          <a:p>
            <a:endParaRPr lang="en-US" altLang="en-US" dirty="0"/>
          </a:p>
        </p:txBody>
      </p:sp>
      <p:sp>
        <p:nvSpPr>
          <p:cNvPr id="12290" name="Rectangle 1"/>
          <p:cNvSpPr>
            <a:spLocks noGrp="1" noChangeArrowheads="1"/>
          </p:cNvSpPr>
          <p:nvPr>
            <p:ph type="title"/>
          </p:nvPr>
        </p:nvSpPr>
        <p:spPr/>
        <p:txBody>
          <a:bodyPr>
            <a:normAutofit/>
          </a:bodyPr>
          <a:lstStyle/>
          <a:p>
            <a:r>
              <a:rPr lang="en-US" dirty="0"/>
              <a:t>Adjustments: IRA Contribution – Limitations</a:t>
            </a:r>
          </a:p>
        </p:txBody>
      </p:sp>
    </p:spTree>
    <p:extLst>
      <p:ext uri="{BB962C8B-B14F-4D97-AF65-F5344CB8AC3E}">
        <p14:creationId xmlns:p14="http://schemas.microsoft.com/office/powerpoint/2010/main" val="20893290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3</a:t>
            </a:fld>
            <a:endParaRPr lang="en-US" altLang="en-US" dirty="0"/>
          </a:p>
        </p:txBody>
      </p:sp>
      <p:sp>
        <p:nvSpPr>
          <p:cNvPr id="12291" name="Rectangle 3"/>
          <p:cNvSpPr>
            <a:spLocks noGrp="1" noChangeArrowheads="1"/>
          </p:cNvSpPr>
          <p:nvPr>
            <p:ph sz="quarter" idx="12"/>
          </p:nvPr>
        </p:nvSpPr>
        <p:spPr/>
        <p:txBody>
          <a:bodyPr>
            <a:normAutofit/>
          </a:bodyPr>
          <a:lstStyle/>
          <a:p>
            <a:r>
              <a:rPr lang="en-US" altLang="en-US"/>
              <a:t>Two criteria:</a:t>
            </a:r>
          </a:p>
          <a:p>
            <a:pPr lvl="1"/>
            <a:r>
              <a:rPr lang="en-US" altLang="en-US"/>
              <a:t>Marital status on last day of tax year</a:t>
            </a:r>
          </a:p>
          <a:p>
            <a:pPr lvl="2"/>
            <a:r>
              <a:rPr lang="en-US" altLang="en-US"/>
              <a:t>Federal definition – “married” </a:t>
            </a:r>
          </a:p>
          <a:p>
            <a:pPr lvl="3"/>
            <a:r>
              <a:rPr lang="en-US" altLang="en-US"/>
              <a:t>Legal marriage under laws of any state or country</a:t>
            </a:r>
          </a:p>
          <a:p>
            <a:pPr lvl="3"/>
            <a:r>
              <a:rPr lang="en-US" altLang="en-US"/>
              <a:t>Does not include civil unions or registered domestic partners</a:t>
            </a:r>
          </a:p>
          <a:p>
            <a:pPr lvl="1"/>
            <a:r>
              <a:rPr lang="en-US" altLang="en-US"/>
              <a:t>Persons living in the home (may or may not be dependents) or supported by taxpayer</a:t>
            </a:r>
            <a:endParaRPr lang="en-US" altLang="en-US" dirty="0"/>
          </a:p>
        </p:txBody>
      </p:sp>
      <p:sp>
        <p:nvSpPr>
          <p:cNvPr id="6146" name="Rectangle 2"/>
          <p:cNvSpPr>
            <a:spLocks noGrp="1" noChangeArrowheads="1"/>
          </p:cNvSpPr>
          <p:nvPr>
            <p:ph type="title"/>
          </p:nvPr>
        </p:nvSpPr>
        <p:spPr/>
        <p:txBody>
          <a:bodyPr/>
          <a:lstStyle/>
          <a:p>
            <a:r>
              <a:rPr lang="en-US" altLang="en-US"/>
              <a:t>Filing Status</a:t>
            </a:r>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1676400"/>
            <a:ext cx="1183441" cy="741351"/>
          </a:xfrm>
          <a:prstGeom prst="rect">
            <a:avLst/>
          </a:prstGeom>
        </p:spPr>
      </p:pic>
    </p:spTree>
    <p:extLst>
      <p:ext uri="{BB962C8B-B14F-4D97-AF65-F5344CB8AC3E}">
        <p14:creationId xmlns:p14="http://schemas.microsoft.com/office/powerpoint/2010/main" val="276016621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p>
            <a:fld id="{974FADDD-0353-45F1-AB55-E763F675BE5A}" type="slidenum">
              <a:rPr lang="en-US" altLang="en-US" smtClean="0"/>
              <a:pPr/>
              <a:t>30</a:t>
            </a:fld>
            <a:endParaRPr lang="en-US" altLang="en-US" dirty="0"/>
          </a:p>
        </p:txBody>
      </p:sp>
      <p:sp>
        <p:nvSpPr>
          <p:cNvPr id="40963" name="Content Placeholder 23"/>
          <p:cNvSpPr>
            <a:spLocks noGrp="1"/>
          </p:cNvSpPr>
          <p:nvPr>
            <p:ph sz="quarter" idx="12"/>
          </p:nvPr>
        </p:nvSpPr>
        <p:spPr/>
        <p:txBody>
          <a:bodyPr>
            <a:normAutofit/>
          </a:bodyPr>
          <a:lstStyle/>
          <a:p>
            <a:r>
              <a:rPr lang="en-US" altLang="en-US" dirty="0"/>
              <a:t>If taxpayer participates in an employer’s plan and/or AGI is too high </a:t>
            </a:r>
          </a:p>
          <a:p>
            <a:pPr lvl="1"/>
            <a:r>
              <a:rPr lang="en-US" altLang="en-US" dirty="0"/>
              <a:t>Some or all of traditional IRA contribution may be nondeductible</a:t>
            </a:r>
          </a:p>
          <a:p>
            <a:r>
              <a:rPr lang="en-US" dirty="0"/>
              <a:t>Allowable contribution in excess of deduction becomes basis in the IRA (Form 8606) </a:t>
            </a:r>
          </a:p>
          <a:p>
            <a:pPr lvl="1"/>
            <a:endParaRPr lang="en-US" altLang="en-US" dirty="0"/>
          </a:p>
        </p:txBody>
      </p:sp>
      <p:sp>
        <p:nvSpPr>
          <p:cNvPr id="7" name="Title 6"/>
          <p:cNvSpPr>
            <a:spLocks noGrp="1"/>
          </p:cNvSpPr>
          <p:nvPr>
            <p:ph type="title"/>
          </p:nvPr>
        </p:nvSpPr>
        <p:spPr/>
        <p:txBody>
          <a:bodyPr>
            <a:normAutofit/>
          </a:bodyPr>
          <a:lstStyle/>
          <a:p>
            <a:r>
              <a:rPr lang="en-US" dirty="0"/>
              <a:t>Adjustments: IRA Contribution – Limitations</a:t>
            </a:r>
          </a:p>
        </p:txBody>
      </p:sp>
    </p:spTree>
    <p:extLst>
      <p:ext uri="{BB962C8B-B14F-4D97-AF65-F5344CB8AC3E}">
        <p14:creationId xmlns:p14="http://schemas.microsoft.com/office/powerpoint/2010/main" val="321506055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defRPr/>
            </a:pPr>
            <a:r>
              <a:rPr lang="en-US"/>
              <a:t>Tom Andrews – NJ Version - Single Working Taxpayer</a:t>
            </a:r>
            <a:endParaRPr lang="en-US" dirty="0"/>
          </a:p>
        </p:txBody>
      </p:sp>
      <p:sp>
        <p:nvSpPr>
          <p:cNvPr id="8" name="Slide Number Placeholder 7"/>
          <p:cNvSpPr>
            <a:spLocks noGrp="1"/>
          </p:cNvSpPr>
          <p:nvPr>
            <p:ph type="sldNum" sz="quarter" idx="11"/>
          </p:nvPr>
        </p:nvSpPr>
        <p:spPr/>
        <p:txBody>
          <a:bodyPr/>
          <a:lstStyle/>
          <a:p>
            <a:pPr>
              <a:defRPr/>
            </a:pPr>
            <a:fld id="{974FADDD-0353-45F1-AB55-E763F675BE5A}" type="slidenum">
              <a:rPr lang="en-US" altLang="en-US" smtClean="0"/>
              <a:pPr>
                <a:defRPr/>
              </a:pPr>
              <a:t>31</a:t>
            </a:fld>
            <a:endParaRPr lang="en-US" altLang="en-US" dirty="0"/>
          </a:p>
        </p:txBody>
      </p:sp>
      <p:sp>
        <p:nvSpPr>
          <p:cNvPr id="24580" name="Text Placeholder 11"/>
          <p:cNvSpPr>
            <a:spLocks noGrp="1"/>
          </p:cNvSpPr>
          <p:nvPr>
            <p:ph sz="quarter" idx="12"/>
          </p:nvPr>
        </p:nvSpPr>
        <p:spPr/>
        <p:txBody>
          <a:bodyPr>
            <a:normAutofit/>
          </a:bodyPr>
          <a:lstStyle/>
          <a:p>
            <a:pPr>
              <a:lnSpc>
                <a:spcPct val="110000"/>
              </a:lnSpc>
            </a:pPr>
            <a:r>
              <a:rPr lang="en-US" altLang="en-US" dirty="0"/>
              <a:t>Roth IRA also has a modified AGI limit (regardless of employer plan)</a:t>
            </a:r>
          </a:p>
          <a:p>
            <a:pPr lvl="1">
              <a:lnSpc>
                <a:spcPct val="110000"/>
              </a:lnSpc>
            </a:pPr>
            <a:r>
              <a:rPr lang="en-US" altLang="en-US" dirty="0"/>
              <a:t>$133,000 for single filing status</a:t>
            </a:r>
          </a:p>
          <a:p>
            <a:pPr lvl="1">
              <a:lnSpc>
                <a:spcPct val="110000"/>
              </a:lnSpc>
            </a:pPr>
            <a:r>
              <a:rPr lang="en-US" altLang="en-US" dirty="0"/>
              <a:t>Different limits for other filing status</a:t>
            </a:r>
          </a:p>
          <a:p>
            <a:pPr>
              <a:lnSpc>
                <a:spcPct val="110000"/>
              </a:lnSpc>
            </a:pPr>
            <a:r>
              <a:rPr lang="en-US" altLang="en-US" dirty="0"/>
              <a:t>When MAGI is over this amount, it’s ALL an excess contribution</a:t>
            </a:r>
          </a:p>
          <a:p>
            <a:pPr lvl="1">
              <a:lnSpc>
                <a:spcPct val="110000"/>
              </a:lnSpc>
            </a:pPr>
            <a:endParaRPr lang="en-US" altLang="en-US" dirty="0"/>
          </a:p>
          <a:p>
            <a:pPr>
              <a:lnSpc>
                <a:spcPct val="110000"/>
              </a:lnSpc>
            </a:pPr>
            <a:endParaRPr lang="en-US" altLang="en-US" dirty="0"/>
          </a:p>
        </p:txBody>
      </p:sp>
      <p:sp>
        <p:nvSpPr>
          <p:cNvPr id="14339" name="Rectangle 2"/>
          <p:cNvSpPr>
            <a:spLocks noGrp="1" noChangeArrowheads="1"/>
          </p:cNvSpPr>
          <p:nvPr>
            <p:ph type="title"/>
          </p:nvPr>
        </p:nvSpPr>
        <p:spPr/>
        <p:txBody>
          <a:bodyPr>
            <a:normAutofit/>
          </a:bodyPr>
          <a:lstStyle/>
          <a:p>
            <a:r>
              <a:rPr lang="en-US" dirty="0"/>
              <a:t>Adjustments: IRA Contribution – Limitations</a:t>
            </a:r>
          </a:p>
        </p:txBody>
      </p:sp>
    </p:spTree>
    <p:extLst>
      <p:ext uri="{BB962C8B-B14F-4D97-AF65-F5344CB8AC3E}">
        <p14:creationId xmlns:p14="http://schemas.microsoft.com/office/powerpoint/2010/main" val="2094958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defRPr/>
            </a:pPr>
            <a:r>
              <a:rPr lang="en-US"/>
              <a:t>Tom Andrews – NJ Version - Single Working Taxpayer</a:t>
            </a:r>
            <a:endParaRPr lang="en-US" dirty="0"/>
          </a:p>
        </p:txBody>
      </p:sp>
      <p:sp>
        <p:nvSpPr>
          <p:cNvPr id="8" name="Slide Number Placeholder 7"/>
          <p:cNvSpPr>
            <a:spLocks noGrp="1"/>
          </p:cNvSpPr>
          <p:nvPr>
            <p:ph type="sldNum" sz="quarter" idx="11"/>
          </p:nvPr>
        </p:nvSpPr>
        <p:spPr/>
        <p:txBody>
          <a:bodyPr/>
          <a:lstStyle/>
          <a:p>
            <a:pPr>
              <a:defRPr/>
            </a:pPr>
            <a:fld id="{974FADDD-0353-45F1-AB55-E763F675BE5A}" type="slidenum">
              <a:rPr lang="en-US" altLang="en-US" smtClean="0"/>
              <a:pPr>
                <a:defRPr/>
              </a:pPr>
              <a:t>32</a:t>
            </a:fld>
            <a:endParaRPr lang="en-US" altLang="en-US" dirty="0"/>
          </a:p>
        </p:txBody>
      </p:sp>
      <p:sp>
        <p:nvSpPr>
          <p:cNvPr id="34819" name="Rectangle 2"/>
          <p:cNvSpPr>
            <a:spLocks noGrp="1" noChangeArrowheads="1"/>
          </p:cNvSpPr>
          <p:nvPr>
            <p:ph sz="quarter" idx="12"/>
          </p:nvPr>
        </p:nvSpPr>
        <p:spPr/>
        <p:txBody>
          <a:bodyPr>
            <a:normAutofit/>
          </a:bodyPr>
          <a:lstStyle/>
          <a:p>
            <a:r>
              <a:rPr lang="en-US" dirty="0"/>
              <a:t>Taxpayer has until the April due date of the return to make a contribution for the current tax year and still include on this year’s return</a:t>
            </a:r>
          </a:p>
          <a:p>
            <a:endParaRPr lang="en-US" altLang="en-US" dirty="0"/>
          </a:p>
        </p:txBody>
      </p:sp>
      <p:sp>
        <p:nvSpPr>
          <p:cNvPr id="12290" name="Rectangle 1"/>
          <p:cNvSpPr>
            <a:spLocks noGrp="1" noChangeArrowheads="1"/>
          </p:cNvSpPr>
          <p:nvPr>
            <p:ph type="title"/>
          </p:nvPr>
        </p:nvSpPr>
        <p:spPr/>
        <p:txBody>
          <a:bodyPr/>
          <a:lstStyle/>
          <a:p>
            <a:r>
              <a:rPr lang="en-US" dirty="0"/>
              <a:t>Adjustments: IRA Contribution</a:t>
            </a:r>
          </a:p>
        </p:txBody>
      </p:sp>
    </p:spTree>
    <p:extLst>
      <p:ext uri="{BB962C8B-B14F-4D97-AF65-F5344CB8AC3E}">
        <p14:creationId xmlns:p14="http://schemas.microsoft.com/office/powerpoint/2010/main" val="5669746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Tom Andrews – NJ Version - Single Working Taxpayer</a:t>
            </a:r>
            <a:endParaRPr lang="en-US" dirty="0"/>
          </a:p>
        </p:txBody>
      </p:sp>
      <p:sp>
        <p:nvSpPr>
          <p:cNvPr id="8" name="Slide Number Placeholder 7"/>
          <p:cNvSpPr>
            <a:spLocks noGrp="1"/>
          </p:cNvSpPr>
          <p:nvPr>
            <p:ph type="sldNum" sz="quarter" idx="11"/>
          </p:nvPr>
        </p:nvSpPr>
        <p:spPr/>
        <p:txBody>
          <a:bodyPr/>
          <a:lstStyle/>
          <a:p>
            <a:fld id="{974FADDD-0353-45F1-AB55-E763F675BE5A}" type="slidenum">
              <a:rPr lang="en-US" altLang="en-US" smtClean="0"/>
              <a:pPr/>
              <a:t>33</a:t>
            </a:fld>
            <a:endParaRPr lang="en-US" altLang="en-US" dirty="0"/>
          </a:p>
        </p:txBody>
      </p:sp>
      <p:sp>
        <p:nvSpPr>
          <p:cNvPr id="24580" name="Text Placeholder 11"/>
          <p:cNvSpPr>
            <a:spLocks noGrp="1"/>
          </p:cNvSpPr>
          <p:nvPr>
            <p:ph sz="quarter" idx="12"/>
          </p:nvPr>
        </p:nvSpPr>
        <p:spPr/>
        <p:txBody>
          <a:bodyPr/>
          <a:lstStyle/>
          <a:p>
            <a:r>
              <a:rPr lang="en-US" altLang="en-US"/>
              <a:t>If there is an excess contribution</a:t>
            </a:r>
          </a:p>
          <a:p>
            <a:pPr lvl="1"/>
            <a:r>
              <a:rPr lang="en-US" altLang="en-US"/>
              <a:t>Have until due date of the return to withdraw excess amount</a:t>
            </a:r>
          </a:p>
          <a:p>
            <a:pPr lvl="1"/>
            <a:r>
              <a:rPr lang="en-US" altLang="en-US"/>
              <a:t>Otherwise, subject to 6% penalty each year until remedied</a:t>
            </a:r>
          </a:p>
          <a:p>
            <a:pPr lvl="2"/>
            <a:r>
              <a:rPr lang="en-US" altLang="en-US"/>
              <a:t>Out of scope</a:t>
            </a:r>
          </a:p>
          <a:p>
            <a:endParaRPr lang="en-US" altLang="en-US" dirty="0"/>
          </a:p>
        </p:txBody>
      </p:sp>
      <p:sp>
        <p:nvSpPr>
          <p:cNvPr id="14339" name="Rectangle 2"/>
          <p:cNvSpPr>
            <a:spLocks noGrp="1" noChangeArrowheads="1"/>
          </p:cNvSpPr>
          <p:nvPr>
            <p:ph type="title"/>
          </p:nvPr>
        </p:nvSpPr>
        <p:spPr>
          <a:xfrm>
            <a:off x="1066803" y="28835"/>
            <a:ext cx="10286997" cy="1143000"/>
          </a:xfrm>
        </p:spPr>
        <p:txBody>
          <a:bodyPr>
            <a:normAutofit fontScale="90000"/>
          </a:bodyPr>
          <a:lstStyle/>
          <a:p>
            <a:r>
              <a:rPr lang="en-US" dirty="0"/>
              <a:t>Adjustments: IRA Contribution – Excess Contribution</a:t>
            </a:r>
          </a:p>
        </p:txBody>
      </p:sp>
    </p:spTree>
    <p:extLst>
      <p:ext uri="{BB962C8B-B14F-4D97-AF65-F5344CB8AC3E}">
        <p14:creationId xmlns:p14="http://schemas.microsoft.com/office/powerpoint/2010/main" val="623293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a:normAutofit/>
          </a:bodyPr>
          <a:lstStyle/>
          <a:p>
            <a:r>
              <a:rPr lang="en-US" altLang="en-US" dirty="0"/>
              <a:t>Answer Andrews quiz questions 11 and 12</a:t>
            </a:r>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124F5DA9-C6AE-46DE-8B26-666B81992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401283892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a:defRPr/>
            </a:pPr>
            <a:r>
              <a:rPr lang="en-US"/>
              <a:t>Tom Andrews – NJ Version - Single Working Taxpayer</a:t>
            </a:r>
            <a:endParaRPr lang="en-US" dirty="0"/>
          </a:p>
        </p:txBody>
      </p:sp>
      <p:sp>
        <p:nvSpPr>
          <p:cNvPr id="10" name="Slide Number Placeholder 9"/>
          <p:cNvSpPr>
            <a:spLocks noGrp="1"/>
          </p:cNvSpPr>
          <p:nvPr>
            <p:ph type="sldNum" sz="quarter" idx="11"/>
          </p:nvPr>
        </p:nvSpPr>
        <p:spPr/>
        <p:txBody>
          <a:bodyPr/>
          <a:lstStyle/>
          <a:p>
            <a:pPr>
              <a:defRPr/>
            </a:pPr>
            <a:fld id="{974FADDD-0353-45F1-AB55-E763F675BE5A}" type="slidenum">
              <a:rPr lang="en-US" altLang="en-US" smtClean="0"/>
              <a:pPr>
                <a:defRPr/>
              </a:pPr>
              <a:t>35</a:t>
            </a:fld>
            <a:endParaRPr lang="en-US" altLang="en-US" dirty="0"/>
          </a:p>
        </p:txBody>
      </p:sp>
      <p:sp>
        <p:nvSpPr>
          <p:cNvPr id="2" name="Rectangle 2"/>
          <p:cNvSpPr>
            <a:spLocks noGrp="1" noChangeArrowheads="1"/>
          </p:cNvSpPr>
          <p:nvPr>
            <p:ph sz="quarter" idx="12"/>
          </p:nvPr>
        </p:nvSpPr>
        <p:spPr/>
        <p:txBody>
          <a:bodyPr>
            <a:normAutofit fontScale="92500" lnSpcReduction="20000"/>
          </a:bodyPr>
          <a:lstStyle/>
          <a:p>
            <a:r>
              <a:rPr lang="en-US" dirty="0"/>
              <a:t>Interest paid on qualified student loan for post secondary education expenses</a:t>
            </a:r>
          </a:p>
          <a:p>
            <a:r>
              <a:rPr lang="en-US" dirty="0"/>
              <a:t>Qualified loan:</a:t>
            </a:r>
          </a:p>
          <a:p>
            <a:pPr lvl="1"/>
            <a:r>
              <a:rPr lang="en-US" dirty="0"/>
              <a:t>Expenses of taxpayer, spouse, or dependent when loan originated</a:t>
            </a:r>
          </a:p>
          <a:p>
            <a:pPr lvl="1"/>
            <a:r>
              <a:rPr lang="en-US" dirty="0"/>
              <a:t>For education expenses paid within reasonable time since loan was opened</a:t>
            </a:r>
          </a:p>
          <a:p>
            <a:pPr lvl="1"/>
            <a:r>
              <a:rPr lang="en-US" dirty="0"/>
              <a:t>For education provided when student enrolled at least ½ time in degree program</a:t>
            </a:r>
          </a:p>
        </p:txBody>
      </p:sp>
      <p:sp>
        <p:nvSpPr>
          <p:cNvPr id="17410" name="Rectangle 1"/>
          <p:cNvSpPr>
            <a:spLocks noGrp="1" noChangeArrowheads="1"/>
          </p:cNvSpPr>
          <p:nvPr>
            <p:ph type="title"/>
          </p:nvPr>
        </p:nvSpPr>
        <p:spPr/>
        <p:txBody>
          <a:bodyPr>
            <a:normAutofit fontScale="90000"/>
          </a:bodyPr>
          <a:lstStyle/>
          <a:p>
            <a:br>
              <a:rPr lang="en-US" dirty="0"/>
            </a:br>
            <a:r>
              <a:rPr lang="en-US" dirty="0"/>
              <a:t>Adjustments: Student Loan Interest </a:t>
            </a:r>
            <a:br>
              <a:rPr lang="en-US" dirty="0"/>
            </a:br>
            <a:endParaRPr lang="en-US" dirty="0"/>
          </a:p>
        </p:txBody>
      </p:sp>
      <p:sp>
        <p:nvSpPr>
          <p:cNvPr id="44038" name="Text Box 3"/>
          <p:cNvSpPr txBox="1">
            <a:spLocks noChangeArrowheads="1"/>
          </p:cNvSpPr>
          <p:nvPr/>
        </p:nvSpPr>
        <p:spPr bwMode="auto">
          <a:xfrm>
            <a:off x="8153400" y="85725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eaLnBrk="1" hangingPunct="1">
              <a:lnSpc>
                <a:spcPct val="101000"/>
              </a:lnSpc>
              <a:spcBef>
                <a:spcPct val="0"/>
              </a:spcBef>
              <a:buClr>
                <a:srgbClr val="000000"/>
              </a:buClr>
              <a:buSzPct val="100000"/>
              <a:buFont typeface="Verdana" panose="020B0604030504040204" pitchFamily="34" charset="0"/>
              <a:buNone/>
            </a:pPr>
            <a:endParaRPr lang="en-US" altLang="en-US" sz="1350" b="0" dirty="0">
              <a:solidFill>
                <a:schemeClr val="bg1"/>
              </a:solidFill>
            </a:endParaRPr>
          </a:p>
        </p:txBody>
      </p:sp>
      <p:sp>
        <p:nvSpPr>
          <p:cNvPr id="3" name="TextBox 2"/>
          <p:cNvSpPr txBox="1"/>
          <p:nvPr/>
        </p:nvSpPr>
        <p:spPr>
          <a:xfrm>
            <a:off x="10363200" y="1447800"/>
            <a:ext cx="1486304" cy="363113"/>
          </a:xfrm>
          <a:prstGeom prst="rect">
            <a:avLst/>
          </a:prstGeom>
          <a:noFill/>
          <a:ln>
            <a:solidFill>
              <a:srgbClr val="00B0F0"/>
            </a:solidFill>
          </a:ln>
        </p:spPr>
        <p:txBody>
          <a:bodyPr wrap="none">
            <a:spAutoFit/>
          </a:bodyPr>
          <a:lstStyle/>
          <a:p>
            <a:pPr eaLnBrk="1" hangingPunct="1">
              <a:lnSpc>
                <a:spcPct val="101000"/>
              </a:lnSpc>
              <a:buClr>
                <a:srgbClr val="000000"/>
              </a:buClr>
              <a:buSzPct val="100000"/>
              <a:buFont typeface="Verdana" pitchFamily="34" charset="0"/>
              <a:buNone/>
              <a:defRPr/>
            </a:pPr>
            <a:r>
              <a:rPr lang="en-US" b="1" dirty="0">
                <a:solidFill>
                  <a:srgbClr val="00B0F0"/>
                </a:solidFill>
                <a:cs typeface="Arial" charset="0"/>
              </a:rPr>
              <a:t>Pub 17, Ch 19</a:t>
            </a:r>
          </a:p>
        </p:txBody>
      </p:sp>
    </p:spTree>
    <p:extLst>
      <p:ext uri="{BB962C8B-B14F-4D97-AF65-F5344CB8AC3E}">
        <p14:creationId xmlns:p14="http://schemas.microsoft.com/office/powerpoint/2010/main" val="3806113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defRPr/>
            </a:pPr>
            <a:r>
              <a:rPr lang="en-US"/>
              <a:t>Tom Andrews – NJ Version - Single Working Taxpayer</a:t>
            </a:r>
            <a:endParaRPr lang="en-US" dirty="0"/>
          </a:p>
        </p:txBody>
      </p:sp>
      <p:sp>
        <p:nvSpPr>
          <p:cNvPr id="8" name="Slide Number Placeholder 7"/>
          <p:cNvSpPr>
            <a:spLocks noGrp="1"/>
          </p:cNvSpPr>
          <p:nvPr>
            <p:ph type="sldNum" sz="quarter" idx="11"/>
          </p:nvPr>
        </p:nvSpPr>
        <p:spPr/>
        <p:txBody>
          <a:bodyPr/>
          <a:lstStyle/>
          <a:p>
            <a:pPr>
              <a:defRPr/>
            </a:pPr>
            <a:fld id="{974FADDD-0353-45F1-AB55-E763F675BE5A}" type="slidenum">
              <a:rPr lang="en-US" altLang="en-US" smtClean="0"/>
              <a:pPr>
                <a:defRPr/>
              </a:pPr>
              <a:t>36</a:t>
            </a:fld>
            <a:endParaRPr lang="en-US" altLang="en-US" dirty="0"/>
          </a:p>
        </p:txBody>
      </p:sp>
      <p:sp>
        <p:nvSpPr>
          <p:cNvPr id="28675" name="Rectangle 2"/>
          <p:cNvSpPr>
            <a:spLocks noGrp="1" noChangeArrowheads="1"/>
          </p:cNvSpPr>
          <p:nvPr>
            <p:ph sz="quarter" idx="12"/>
          </p:nvPr>
        </p:nvSpPr>
        <p:spPr/>
        <p:txBody>
          <a:bodyPr>
            <a:normAutofit/>
          </a:bodyPr>
          <a:lstStyle/>
          <a:p>
            <a:r>
              <a:rPr lang="en-US" altLang="en-US" dirty="0"/>
              <a:t>Qualified Loan (cont.)</a:t>
            </a:r>
          </a:p>
          <a:p>
            <a:pPr lvl="1"/>
            <a:r>
              <a:rPr lang="en-US" altLang="en-US" dirty="0"/>
              <a:t>Loan cannot be from relative</a:t>
            </a:r>
          </a:p>
          <a:p>
            <a:pPr lvl="1"/>
            <a:r>
              <a:rPr lang="en-US" altLang="en-US" b="1" dirty="0">
                <a:solidFill>
                  <a:srgbClr val="FF0000"/>
                </a:solidFill>
              </a:rPr>
              <a:t>Taxpayer cannot file MFS</a:t>
            </a:r>
          </a:p>
          <a:p>
            <a:pPr lvl="1"/>
            <a:r>
              <a:rPr lang="en-US" altLang="en-US" dirty="0"/>
              <a:t>Taxpayer not a dependent on someone else’s return</a:t>
            </a:r>
          </a:p>
          <a:p>
            <a:pPr lvl="1"/>
            <a:r>
              <a:rPr lang="en-US" altLang="en-US" dirty="0"/>
              <a:t>Loan cannot be from qualified retirement plan</a:t>
            </a:r>
          </a:p>
          <a:p>
            <a:pPr lvl="1"/>
            <a:r>
              <a:rPr lang="en-US" altLang="en-US" dirty="0"/>
              <a:t>Taxpayer must be liable for the loan</a:t>
            </a:r>
          </a:p>
        </p:txBody>
      </p:sp>
      <p:sp>
        <p:nvSpPr>
          <p:cNvPr id="18434" name="Rectangle 1"/>
          <p:cNvSpPr>
            <a:spLocks noGrp="1" noChangeArrowheads="1"/>
          </p:cNvSpPr>
          <p:nvPr>
            <p:ph type="title"/>
          </p:nvPr>
        </p:nvSpPr>
        <p:spPr/>
        <p:txBody>
          <a:bodyPr>
            <a:normAutofit fontScale="90000"/>
          </a:bodyPr>
          <a:lstStyle/>
          <a:p>
            <a:br>
              <a:rPr lang="en-US" dirty="0"/>
            </a:br>
            <a:r>
              <a:rPr lang="en-US" dirty="0"/>
              <a:t>Adjustments: Student Loan Interest </a:t>
            </a:r>
            <a:br>
              <a:rPr lang="en-US" dirty="0"/>
            </a:br>
            <a:endParaRPr lang="en-US" dirty="0"/>
          </a:p>
        </p:txBody>
      </p:sp>
    </p:spTree>
    <p:extLst>
      <p:ext uri="{BB962C8B-B14F-4D97-AF65-F5344CB8AC3E}">
        <p14:creationId xmlns:p14="http://schemas.microsoft.com/office/powerpoint/2010/main" val="30418096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pPr>
              <a:defRPr/>
            </a:pPr>
            <a:r>
              <a:rPr lang="en-US"/>
              <a:t>Tom Andrews – NJ Version - Single Working Taxpayer</a:t>
            </a:r>
            <a:endParaRPr lang="en-US" dirty="0"/>
          </a:p>
        </p:txBody>
      </p:sp>
      <p:sp>
        <p:nvSpPr>
          <p:cNvPr id="9" name="Slide Number Placeholder 8"/>
          <p:cNvSpPr>
            <a:spLocks noGrp="1"/>
          </p:cNvSpPr>
          <p:nvPr>
            <p:ph type="sldNum" sz="quarter" idx="11"/>
          </p:nvPr>
        </p:nvSpPr>
        <p:spPr/>
        <p:txBody>
          <a:bodyPr/>
          <a:lstStyle/>
          <a:p>
            <a:pPr>
              <a:defRPr/>
            </a:pPr>
            <a:fld id="{974FADDD-0353-45F1-AB55-E763F675BE5A}" type="slidenum">
              <a:rPr lang="en-US" altLang="en-US" smtClean="0"/>
              <a:pPr>
                <a:defRPr/>
              </a:pPr>
              <a:t>37</a:t>
            </a:fld>
            <a:endParaRPr lang="en-US" altLang="en-US" dirty="0"/>
          </a:p>
        </p:txBody>
      </p:sp>
      <p:sp>
        <p:nvSpPr>
          <p:cNvPr id="48131" name="Content Placeholder 2"/>
          <p:cNvSpPr>
            <a:spLocks noGrp="1"/>
          </p:cNvSpPr>
          <p:nvPr>
            <p:ph sz="quarter" idx="12"/>
          </p:nvPr>
        </p:nvSpPr>
        <p:spPr/>
        <p:txBody>
          <a:bodyPr/>
          <a:lstStyle/>
          <a:p>
            <a:r>
              <a:rPr lang="en-US" altLang="en-US" dirty="0"/>
              <a:t>Maximum $2,500 per year</a:t>
            </a:r>
          </a:p>
          <a:p>
            <a:r>
              <a:rPr lang="en-US" altLang="en-US" dirty="0"/>
              <a:t>Phases out as AGI increases</a:t>
            </a:r>
          </a:p>
          <a:p>
            <a:r>
              <a:rPr lang="en-US" altLang="en-US" dirty="0"/>
              <a:t>If &gt;$600, should receive Form 1098-E</a:t>
            </a:r>
          </a:p>
        </p:txBody>
      </p:sp>
      <p:sp>
        <p:nvSpPr>
          <p:cNvPr id="2" name="Title 1"/>
          <p:cNvSpPr>
            <a:spLocks noGrp="1"/>
          </p:cNvSpPr>
          <p:nvPr>
            <p:ph type="title"/>
          </p:nvPr>
        </p:nvSpPr>
        <p:spPr/>
        <p:txBody>
          <a:bodyPr>
            <a:normAutofit fontScale="90000"/>
          </a:bodyPr>
          <a:lstStyle/>
          <a:p>
            <a:br>
              <a:rPr lang="en-US" dirty="0"/>
            </a:br>
            <a:r>
              <a:rPr lang="en-US" dirty="0"/>
              <a:t>Adjustments: Student Loan Interest – Limitations</a:t>
            </a:r>
            <a:br>
              <a:rPr lang="en-US" dirty="0"/>
            </a:br>
            <a:endParaRPr lang="en-US" dirty="0"/>
          </a:p>
        </p:txBody>
      </p:sp>
    </p:spTree>
    <p:extLst>
      <p:ext uri="{BB962C8B-B14F-4D97-AF65-F5344CB8AC3E}">
        <p14:creationId xmlns:p14="http://schemas.microsoft.com/office/powerpoint/2010/main" val="352089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a:normAutofit/>
          </a:bodyPr>
          <a:lstStyle/>
          <a:p>
            <a:r>
              <a:rPr lang="en-US" altLang="en-US" dirty="0"/>
              <a:t>Answer Andrews question 13</a:t>
            </a:r>
          </a:p>
        </p:txBody>
      </p:sp>
      <p:sp>
        <p:nvSpPr>
          <p:cNvPr id="21506" name="Rectangle 9"/>
          <p:cNvSpPr>
            <a:spLocks noGrp="1" noChangeArrowheads="1"/>
          </p:cNvSpPr>
          <p:nvPr>
            <p:ph type="title"/>
          </p:nvPr>
        </p:nvSpPr>
        <p:spPr/>
        <p:txBody>
          <a:bodyPr/>
          <a:lstStyle/>
          <a:p>
            <a:r>
              <a:rPr lang="en-GB" altLang="en-US" dirty="0"/>
              <a:t>Question</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0658621D-C633-4AD6-8A16-E992079BD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305817443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6E97F27F-78FB-46D3-BA67-317616989FD7}" type="slidenum">
              <a:rPr lang="en-US" altLang="en-US" smtClean="0"/>
              <a:pPr/>
              <a:t>39</a:t>
            </a:fld>
            <a:endParaRPr lang="en-US" altLang="en-US" dirty="0"/>
          </a:p>
        </p:txBody>
      </p:sp>
      <p:sp>
        <p:nvSpPr>
          <p:cNvPr id="3" name="Content Placeholder 2"/>
          <p:cNvSpPr>
            <a:spLocks noGrp="1"/>
          </p:cNvSpPr>
          <p:nvPr>
            <p:ph sz="quarter" idx="12"/>
          </p:nvPr>
        </p:nvSpPr>
        <p:spPr/>
        <p:txBody>
          <a:bodyPr>
            <a:normAutofit lnSpcReduction="10000"/>
          </a:bodyPr>
          <a:lstStyle/>
          <a:p>
            <a:r>
              <a:rPr lang="en-US" dirty="0"/>
              <a:t>Subtractions from a taxpayer’s adjusted gross income (AGI)</a:t>
            </a:r>
          </a:p>
          <a:p>
            <a:r>
              <a:rPr lang="en-US" dirty="0"/>
              <a:t>Reduces amount of income taxed</a:t>
            </a:r>
          </a:p>
          <a:p>
            <a:r>
              <a:rPr lang="en-US" dirty="0"/>
              <a:t>Most taxpayers have a choice</a:t>
            </a:r>
          </a:p>
          <a:p>
            <a:pPr lvl="1"/>
            <a:r>
              <a:rPr lang="en-US" dirty="0"/>
              <a:t>Standard deduction</a:t>
            </a:r>
          </a:p>
          <a:p>
            <a:pPr lvl="1"/>
            <a:r>
              <a:rPr lang="en-US" dirty="0"/>
              <a:t>Itemizing deductions</a:t>
            </a:r>
          </a:p>
          <a:p>
            <a:r>
              <a:rPr lang="en-US" dirty="0"/>
              <a:t>Use type of deduction that results in lower tax</a:t>
            </a:r>
          </a:p>
        </p:txBody>
      </p:sp>
      <p:sp>
        <p:nvSpPr>
          <p:cNvPr id="4098" name="Title 1"/>
          <p:cNvSpPr>
            <a:spLocks noGrp="1"/>
          </p:cNvSpPr>
          <p:nvPr>
            <p:ph type="title"/>
          </p:nvPr>
        </p:nvSpPr>
        <p:spPr/>
        <p:txBody>
          <a:bodyPr/>
          <a:lstStyle/>
          <a:p>
            <a:r>
              <a:rPr lang="en-US" altLang="en-US" dirty="0"/>
              <a:t>Deductions</a:t>
            </a:r>
          </a:p>
        </p:txBody>
      </p:sp>
    </p:spTree>
    <p:extLst>
      <p:ext uri="{BB962C8B-B14F-4D97-AF65-F5344CB8AC3E}">
        <p14:creationId xmlns:p14="http://schemas.microsoft.com/office/powerpoint/2010/main" val="2440500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4</a:t>
            </a:fld>
            <a:endParaRPr lang="en-US" altLang="en-US" dirty="0"/>
          </a:p>
        </p:txBody>
      </p:sp>
      <p:sp>
        <p:nvSpPr>
          <p:cNvPr id="25603" name="Rectangle 3"/>
          <p:cNvSpPr>
            <a:spLocks noGrp="1" noChangeArrowheads="1"/>
          </p:cNvSpPr>
          <p:nvPr>
            <p:ph sz="quarter" idx="12"/>
          </p:nvPr>
        </p:nvSpPr>
        <p:spPr/>
        <p:txBody>
          <a:bodyPr rtlCol="0">
            <a:normAutofit lnSpcReduction="10000"/>
          </a:bodyPr>
          <a:lstStyle/>
          <a:p>
            <a:pPr>
              <a:defRPr/>
            </a:pPr>
            <a:r>
              <a:rPr lang="en-US" altLang="en-US" dirty="0"/>
              <a:t>Many tax items affected by filing status</a:t>
            </a:r>
          </a:p>
          <a:p>
            <a:pPr lvl="1">
              <a:buClr>
                <a:schemeClr val="accent6">
                  <a:lumMod val="50000"/>
                </a:schemeClr>
              </a:buClr>
              <a:defRPr/>
            </a:pPr>
            <a:r>
              <a:rPr lang="en-US" altLang="en-US" dirty="0"/>
              <a:t>Necessity to file a return </a:t>
            </a:r>
          </a:p>
          <a:p>
            <a:pPr marL="770335" lvl="2" indent="0">
              <a:buClr>
                <a:schemeClr val="accent6">
                  <a:lumMod val="50000"/>
                </a:schemeClr>
              </a:buClr>
              <a:buNone/>
              <a:defRPr/>
            </a:pPr>
            <a:r>
              <a:rPr lang="en-US" altLang="en-US" dirty="0">
                <a:solidFill>
                  <a:srgbClr val="0070C0"/>
                </a:solidFill>
              </a:rPr>
              <a:t>  (Pub 4012 Page A-1 Chart A)</a:t>
            </a:r>
          </a:p>
          <a:p>
            <a:pPr lvl="1">
              <a:buClr>
                <a:schemeClr val="accent6">
                  <a:lumMod val="50000"/>
                </a:schemeClr>
              </a:buClr>
              <a:defRPr/>
            </a:pPr>
            <a:r>
              <a:rPr lang="en-US" altLang="en-US" dirty="0"/>
              <a:t>Standard deduction </a:t>
            </a:r>
          </a:p>
          <a:p>
            <a:pPr marL="770335" lvl="2" indent="0">
              <a:buClr>
                <a:schemeClr val="accent6">
                  <a:lumMod val="50000"/>
                </a:schemeClr>
              </a:buClr>
              <a:buNone/>
              <a:defRPr/>
            </a:pPr>
            <a:r>
              <a:rPr lang="en-US" altLang="en-US" dirty="0">
                <a:solidFill>
                  <a:srgbClr val="0070C0"/>
                </a:solidFill>
              </a:rPr>
              <a:t>  (Pub 4012 Page F-1 Exhibit 1)</a:t>
            </a:r>
          </a:p>
          <a:p>
            <a:pPr lvl="1">
              <a:buClr>
                <a:schemeClr val="accent6">
                  <a:lumMod val="50000"/>
                </a:schemeClr>
              </a:buClr>
              <a:defRPr/>
            </a:pPr>
            <a:r>
              <a:rPr lang="en-US" altLang="en-US" dirty="0"/>
              <a:t>Tax rate bracket </a:t>
            </a:r>
          </a:p>
          <a:p>
            <a:pPr lvl="1">
              <a:buClr>
                <a:schemeClr val="accent6">
                  <a:lumMod val="50000"/>
                </a:schemeClr>
              </a:buClr>
              <a:defRPr/>
            </a:pPr>
            <a:r>
              <a:rPr lang="en-US" altLang="en-US" dirty="0"/>
              <a:t>Eligibility for certain credits </a:t>
            </a:r>
          </a:p>
          <a:p>
            <a:pPr marL="770335" lvl="2" indent="0">
              <a:buClr>
                <a:schemeClr val="accent6">
                  <a:lumMod val="50000"/>
                </a:schemeClr>
              </a:buClr>
              <a:buNone/>
              <a:defRPr/>
            </a:pPr>
            <a:r>
              <a:rPr lang="en-US" altLang="en-US" dirty="0">
                <a:solidFill>
                  <a:srgbClr val="0070C0"/>
                </a:solidFill>
              </a:rPr>
              <a:t>  (e.g., Pub 4012 Page I-3 Step 3, and others)</a:t>
            </a:r>
          </a:p>
        </p:txBody>
      </p:sp>
      <p:sp>
        <p:nvSpPr>
          <p:cNvPr id="18434" name="Rectangle 2"/>
          <p:cNvSpPr>
            <a:spLocks noGrp="1" noChangeArrowheads="1"/>
          </p:cNvSpPr>
          <p:nvPr>
            <p:ph type="title"/>
          </p:nvPr>
        </p:nvSpPr>
        <p:spPr/>
        <p:txBody>
          <a:bodyPr/>
          <a:lstStyle/>
          <a:p>
            <a:r>
              <a:rPr lang="en-US" altLang="en-US" dirty="0"/>
              <a:t>Filing Status Importance</a:t>
            </a:r>
          </a:p>
        </p:txBody>
      </p:sp>
    </p:spTree>
    <p:extLst>
      <p:ext uri="{BB962C8B-B14F-4D97-AF65-F5344CB8AC3E}">
        <p14:creationId xmlns:p14="http://schemas.microsoft.com/office/powerpoint/2010/main" val="373046531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010650" y="5686425"/>
            <a:ext cx="334566"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lstStyle>
            <a:lvl1pPr>
              <a:spcBef>
                <a:spcPts val="1000"/>
              </a:spcBef>
              <a:buClr>
                <a:srgbClr val="67202F"/>
              </a:buClr>
              <a:buSzPct val="9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1">
                <a:solidFill>
                  <a:schemeClr val="tx1"/>
                </a:solidFill>
                <a:latin typeface="Calibri" pitchFamily="34" charset="0"/>
                <a:ea typeface="Verdana" pitchFamily="34" charset="0"/>
                <a:cs typeface="Verdana" pitchFamily="34" charset="0"/>
              </a:defRPr>
            </a:lvl1pPr>
            <a:lvl2pPr marL="639763" indent="-293688">
              <a:spcBef>
                <a:spcPts val="500"/>
              </a:spcBef>
              <a:buClr>
                <a:srgbClr val="984807"/>
              </a:buClr>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1"/>
                </a:solidFill>
                <a:latin typeface="Calibri" pitchFamily="34" charset="0"/>
                <a:ea typeface="Verdana" pitchFamily="34" charset="0"/>
                <a:cs typeface="Verdana" pitchFamily="34" charset="0"/>
              </a:defRPr>
            </a:lvl2pPr>
            <a:lvl3pPr marL="1004888" indent="-258763">
              <a:spcBef>
                <a:spcPts val="500"/>
              </a:spcBef>
              <a:buClr>
                <a:srgbClr val="215968"/>
              </a:buClr>
              <a:buSzPct val="12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Calibri" pitchFamily="34" charset="0"/>
                <a:ea typeface="Verdana" pitchFamily="34" charset="0"/>
                <a:cs typeface="Verdana" pitchFamily="34" charset="0"/>
              </a:defRPr>
            </a:lvl3pPr>
            <a:lvl4pPr marL="1279525" indent="-249238">
              <a:spcBef>
                <a:spcPts val="5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4pPr>
            <a:lvl5pPr marL="1554163">
              <a:spcBef>
                <a:spcPts val="5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5pPr>
            <a:lvl6pPr marL="20113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6pPr>
            <a:lvl7pPr marL="24685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7pPr>
            <a:lvl8pPr marL="29257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8pPr>
            <a:lvl9pPr marL="33829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9pPr>
          </a:lstStyle>
          <a:p>
            <a:pPr algn="ctr" eaLnBrk="1" hangingPunct="1">
              <a:spcBef>
                <a:spcPct val="0"/>
              </a:spcBef>
              <a:buClrTx/>
              <a:buSzPct val="100000"/>
              <a:buFontTx/>
              <a:buNone/>
            </a:pPr>
            <a:fld id="{CA9DEDEF-6F69-414D-8022-B8728DDD1708}" type="slidenum">
              <a:rPr lang="en-US" altLang="en-US" sz="825" b="0">
                <a:solidFill>
                  <a:srgbClr val="B9C1C2"/>
                </a:solidFill>
                <a:ea typeface="SimSun" pitchFamily="2" charset="-122"/>
                <a:cs typeface="Arial" charset="0"/>
              </a:rPr>
              <a:pPr algn="ctr" eaLnBrk="1" hangingPunct="1">
                <a:spcBef>
                  <a:spcPct val="0"/>
                </a:spcBef>
                <a:buClrTx/>
                <a:buSzPct val="100000"/>
                <a:buFontTx/>
                <a:buNone/>
              </a:pPr>
              <a:t>40</a:t>
            </a:fld>
            <a:endParaRPr lang="en-US" altLang="en-US" sz="825" b="0" dirty="0">
              <a:solidFill>
                <a:srgbClr val="B9C1C2"/>
              </a:solidFill>
              <a:ea typeface="SimSun" pitchFamily="2" charset="-122"/>
              <a:cs typeface="Arial" charset="0"/>
            </a:endParaRPr>
          </a:p>
        </p:txBody>
      </p:sp>
      <p:sp>
        <p:nvSpPr>
          <p:cNvPr id="3" name="Footer Placeholder 2"/>
          <p:cNvSpPr>
            <a:spLocks noGrp="1"/>
          </p:cNvSpPr>
          <p:nvPr>
            <p:ph type="ftr" sz="quarter" idx="10"/>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pPr>
              <a:defRPr/>
            </a:pPr>
            <a:fld id="{6E97F27F-78FB-46D3-BA67-317616989FD7}" type="slidenum">
              <a:rPr lang="en-US" altLang="en-US" smtClean="0"/>
              <a:pPr>
                <a:defRPr/>
              </a:pPr>
              <a:t>40</a:t>
            </a:fld>
            <a:endParaRPr lang="en-US" altLang="en-US" dirty="0"/>
          </a:p>
        </p:txBody>
      </p:sp>
      <p:sp>
        <p:nvSpPr>
          <p:cNvPr id="14340" name="Content Placeholder 5"/>
          <p:cNvSpPr>
            <a:spLocks noGrp="1"/>
          </p:cNvSpPr>
          <p:nvPr>
            <p:ph sz="quarter" idx="12"/>
          </p:nvPr>
        </p:nvSpPr>
        <p:spPr/>
        <p:txBody>
          <a:bodyPr>
            <a:normAutofit fontScale="92500" lnSpcReduction="20000"/>
          </a:bodyPr>
          <a:lstStyle/>
          <a:p>
            <a:r>
              <a:rPr lang="en-US" altLang="en-US" dirty="0"/>
              <a:t>Fixed reduction of AGI based on:</a:t>
            </a:r>
          </a:p>
          <a:p>
            <a:pPr lvl="1"/>
            <a:r>
              <a:rPr lang="en-US" altLang="en-US" dirty="0"/>
              <a:t>Filing status</a:t>
            </a:r>
          </a:p>
          <a:p>
            <a:pPr lvl="1"/>
            <a:r>
              <a:rPr lang="en-US" altLang="en-US" dirty="0"/>
              <a:t>Age (65 or older)</a:t>
            </a:r>
          </a:p>
          <a:p>
            <a:pPr lvl="1"/>
            <a:r>
              <a:rPr lang="en-US" altLang="en-US" dirty="0"/>
              <a:t>Blindness</a:t>
            </a:r>
          </a:p>
          <a:p>
            <a:pPr lvl="1"/>
            <a:r>
              <a:rPr lang="en-US" altLang="en-US" dirty="0"/>
              <a:t>Dependency</a:t>
            </a:r>
          </a:p>
          <a:p>
            <a:r>
              <a:rPr lang="en-US" altLang="en-US" dirty="0"/>
              <a:t>Standard subject to change each year</a:t>
            </a:r>
          </a:p>
          <a:p>
            <a:r>
              <a:rPr lang="en-US" altLang="en-US" dirty="0"/>
              <a:t>Turn to 4012 Pages F-1 and F-2 and examine possibilities for a single working taxpayer</a:t>
            </a:r>
          </a:p>
        </p:txBody>
      </p:sp>
      <p:sp>
        <p:nvSpPr>
          <p:cNvPr id="5123" name="Title 4"/>
          <p:cNvSpPr>
            <a:spLocks noGrp="1"/>
          </p:cNvSpPr>
          <p:nvPr>
            <p:ph type="title"/>
          </p:nvPr>
        </p:nvSpPr>
        <p:spPr/>
        <p:txBody>
          <a:bodyPr/>
          <a:lstStyle/>
          <a:p>
            <a:r>
              <a:rPr lang="en-US" altLang="en-US" dirty="0"/>
              <a:t>Deductions: Standard Deduction</a:t>
            </a:r>
          </a:p>
        </p:txBody>
      </p:sp>
    </p:spTree>
    <p:extLst>
      <p:ext uri="{BB962C8B-B14F-4D97-AF65-F5344CB8AC3E}">
        <p14:creationId xmlns:p14="http://schemas.microsoft.com/office/powerpoint/2010/main" val="219083239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41</a:t>
            </a:fld>
            <a:endParaRPr lang="en-US" altLang="en-US" dirty="0"/>
          </a:p>
        </p:txBody>
      </p:sp>
      <p:sp>
        <p:nvSpPr>
          <p:cNvPr id="5" name="Content Placeholder 4"/>
          <p:cNvSpPr>
            <a:spLocks noGrp="1"/>
          </p:cNvSpPr>
          <p:nvPr>
            <p:ph sz="quarter" idx="12"/>
          </p:nvPr>
        </p:nvSpPr>
        <p:spPr/>
        <p:txBody>
          <a:bodyPr/>
          <a:lstStyle/>
          <a:p>
            <a:r>
              <a:rPr lang="en-US" dirty="0"/>
              <a:t>Credits reduce tax dollar for dollar</a:t>
            </a:r>
          </a:p>
          <a:p>
            <a:r>
              <a:rPr lang="en-US" dirty="0"/>
              <a:t>Non-Refundable vs Refundable </a:t>
            </a:r>
          </a:p>
          <a:p>
            <a:pPr lvl="1"/>
            <a:r>
              <a:rPr lang="en-US" dirty="0"/>
              <a:t>Non-Refundable - </a:t>
            </a:r>
            <a:r>
              <a:rPr lang="en-US" altLang="en-US" dirty="0"/>
              <a:t>can reduce the tax liability to zero, but does not provide a refund of excess credit</a:t>
            </a:r>
          </a:p>
          <a:p>
            <a:pPr lvl="1"/>
            <a:r>
              <a:rPr lang="en-US" dirty="0"/>
              <a:t>Refundable - </a:t>
            </a:r>
            <a:r>
              <a:rPr lang="en-US" altLang="en-US" dirty="0"/>
              <a:t>can reduce the tax liability to zero &amp; provide a refund of excess credit</a:t>
            </a:r>
          </a:p>
        </p:txBody>
      </p:sp>
      <p:sp>
        <p:nvSpPr>
          <p:cNvPr id="2" name="Title 1"/>
          <p:cNvSpPr>
            <a:spLocks noGrp="1"/>
          </p:cNvSpPr>
          <p:nvPr>
            <p:ph type="title"/>
          </p:nvPr>
        </p:nvSpPr>
        <p:spPr/>
        <p:txBody>
          <a:bodyPr/>
          <a:lstStyle/>
          <a:p>
            <a:r>
              <a:rPr lang="en-US" dirty="0"/>
              <a:t>Credits	</a:t>
            </a:r>
          </a:p>
        </p:txBody>
      </p:sp>
    </p:spTree>
    <p:extLst>
      <p:ext uri="{BB962C8B-B14F-4D97-AF65-F5344CB8AC3E}">
        <p14:creationId xmlns:p14="http://schemas.microsoft.com/office/powerpoint/2010/main" val="3166143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13316" name="Slide Number Placeholder 3"/>
          <p:cNvSpPr>
            <a:spLocks noGrp="1"/>
          </p:cNvSpPr>
          <p:nvPr>
            <p:ph type="sldNum" sz="quarter" idx="11"/>
          </p:nvPr>
        </p:nvSpPr>
        <p:spPr/>
        <p:txBody>
          <a:bodyPr/>
          <a:lstStyle/>
          <a:p>
            <a:fld id="{272D02F3-B632-4D54-836E-A00E41338EC9}" type="slidenum">
              <a:rPr lang="en-US" altLang="en-US" smtClean="0"/>
              <a:pPr/>
              <a:t>42</a:t>
            </a:fld>
            <a:endParaRPr lang="en-US" altLang="en-US" dirty="0"/>
          </a:p>
        </p:txBody>
      </p:sp>
      <p:sp>
        <p:nvSpPr>
          <p:cNvPr id="17411" name="Content Placeholder 5"/>
          <p:cNvSpPr>
            <a:spLocks noGrp="1"/>
          </p:cNvSpPr>
          <p:nvPr>
            <p:ph sz="quarter" idx="12"/>
          </p:nvPr>
        </p:nvSpPr>
        <p:spPr/>
        <p:txBody>
          <a:bodyPr/>
          <a:lstStyle/>
          <a:p>
            <a:r>
              <a:rPr lang="en-US" altLang="en-US" dirty="0"/>
              <a:t>Non-Refundable</a:t>
            </a:r>
          </a:p>
          <a:p>
            <a:r>
              <a:rPr lang="en-US" altLang="en-US" dirty="0"/>
              <a:t>For low-income taxpayers who made contributions to qualified retirement plan</a:t>
            </a:r>
          </a:p>
          <a:p>
            <a:r>
              <a:rPr lang="en-US" altLang="en-US" dirty="0"/>
              <a:t>Shown on Form 8880 </a:t>
            </a:r>
          </a:p>
          <a:p>
            <a:r>
              <a:rPr lang="en-US" altLang="en-US" dirty="0"/>
              <a:t>Review Decision Tree and Reminders (Pub 4012 Tab G)</a:t>
            </a:r>
          </a:p>
          <a:p>
            <a:r>
              <a:rPr lang="en-US" altLang="en-US" dirty="0"/>
              <a:t>TaxSlayer computes credit – verify input data</a:t>
            </a:r>
          </a:p>
          <a:p>
            <a:endParaRPr lang="en-US" altLang="en-US" dirty="0"/>
          </a:p>
        </p:txBody>
      </p:sp>
      <p:sp>
        <p:nvSpPr>
          <p:cNvPr id="13314" name="Title 4"/>
          <p:cNvSpPr>
            <a:spLocks noGrp="1"/>
          </p:cNvSpPr>
          <p:nvPr>
            <p:ph type="title"/>
          </p:nvPr>
        </p:nvSpPr>
        <p:spPr/>
        <p:txBody>
          <a:bodyPr>
            <a:normAutofit fontScale="90000"/>
          </a:bodyPr>
          <a:lstStyle/>
          <a:p>
            <a:r>
              <a:rPr lang="en-US" altLang="en-US"/>
              <a:t>Credits: Retirement Savings Contributions Credit</a:t>
            </a:r>
            <a:endParaRPr lang="en-US" altLang="en-US" dirty="0"/>
          </a:p>
        </p:txBody>
      </p:sp>
    </p:spTree>
    <p:extLst>
      <p:ext uri="{BB962C8B-B14F-4D97-AF65-F5344CB8AC3E}">
        <p14:creationId xmlns:p14="http://schemas.microsoft.com/office/powerpoint/2010/main" val="53240475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 t="24616" r="464" b="30236"/>
          <a:stretch/>
        </p:blipFill>
        <p:spPr bwMode="auto">
          <a:xfrm>
            <a:off x="2838450" y="4375409"/>
            <a:ext cx="6629400" cy="20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11269" name="Slide Number Placeholder 3"/>
          <p:cNvSpPr>
            <a:spLocks noGrp="1"/>
          </p:cNvSpPr>
          <p:nvPr>
            <p:ph type="sldNum" sz="quarter" idx="11"/>
          </p:nvPr>
        </p:nvSpPr>
        <p:spPr/>
        <p:txBody>
          <a:bodyPr/>
          <a:lstStyle/>
          <a:p>
            <a:fld id="{4E28A93B-1BB5-42D9-8354-747C436541EF}" type="slidenum">
              <a:rPr lang="en-US" altLang="en-US" smtClean="0"/>
              <a:pPr/>
              <a:t>43</a:t>
            </a:fld>
            <a:endParaRPr lang="en-US" altLang="en-US" dirty="0"/>
          </a:p>
        </p:txBody>
      </p:sp>
      <p:sp>
        <p:nvSpPr>
          <p:cNvPr id="11266" name="Title 1"/>
          <p:cNvSpPr>
            <a:spLocks noGrp="1"/>
          </p:cNvSpPr>
          <p:nvPr>
            <p:ph type="title"/>
          </p:nvPr>
        </p:nvSpPr>
        <p:spPr/>
        <p:txBody>
          <a:bodyPr>
            <a:normAutofit fontScale="90000"/>
          </a:bodyPr>
          <a:lstStyle/>
          <a:p>
            <a:r>
              <a:rPr lang="en-US" altLang="en-US"/>
              <a:t>Credits: Retirement Savings Contributions Credit</a:t>
            </a:r>
            <a:endParaRPr lang="en-US" altLang="en-US" dirty="0"/>
          </a:p>
        </p:txBody>
      </p:sp>
      <p:sp>
        <p:nvSpPr>
          <p:cNvPr id="12291" name="Text Placeholder 5"/>
          <p:cNvSpPr>
            <a:spLocks noGrp="1"/>
          </p:cNvSpPr>
          <p:nvPr>
            <p:ph type="body" sz="quarter" idx="16"/>
          </p:nvPr>
        </p:nvSpPr>
        <p:spPr/>
        <p:txBody>
          <a:bodyPr/>
          <a:lstStyle/>
          <a:p>
            <a:r>
              <a:rPr lang="en-US" altLang="en-US"/>
              <a:t>Ask if taxpayer made (or plans to make) contribution to a retirement account</a:t>
            </a:r>
          </a:p>
          <a:p>
            <a:r>
              <a:rPr lang="en-US" altLang="en-US"/>
              <a:t>Might not show on any tax document</a:t>
            </a:r>
            <a:endParaRPr lang="en-US" altLang="en-US" dirty="0"/>
          </a:p>
        </p:txBody>
      </p:sp>
      <p:pic>
        <p:nvPicPr>
          <p:cNvPr id="11271" name="Picture 2"/>
          <p:cNvPicPr>
            <a:picLocks noChangeAspect="1"/>
          </p:cNvPicPr>
          <p:nvPr/>
        </p:nvPicPr>
        <p:blipFill rotWithShape="1">
          <a:blip r:embed="rId5">
            <a:extLst>
              <a:ext uri="{28A0092B-C50C-407E-A947-70E740481C1C}">
                <a14:useLocalDpi xmlns:a14="http://schemas.microsoft.com/office/drawing/2010/main" val="0"/>
              </a:ext>
            </a:extLst>
          </a:blip>
          <a:srcRect l="1" r="15625"/>
          <a:stretch/>
        </p:blipFill>
        <p:spPr bwMode="auto">
          <a:xfrm>
            <a:off x="2838451" y="4717073"/>
            <a:ext cx="5687421" cy="29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944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787381" y="5517357"/>
            <a:ext cx="2588419" cy="273844"/>
          </a:xfrm>
          <a:prstGeom prst="rect">
            <a:avLst/>
          </a:prstGeom>
        </p:spPr>
        <p:txBody>
          <a:bodyPr/>
          <a:lstStyle/>
          <a:p>
            <a:r>
              <a:rPr lang="en-US"/>
              <a:t>Tom Andrews – NJ Version - Single Working Taxpayer</a:t>
            </a:r>
            <a:endParaRPr lang="en-US" dirty="0"/>
          </a:p>
        </p:txBody>
      </p:sp>
      <p:sp>
        <p:nvSpPr>
          <p:cNvPr id="17412" name="Slide Number Placeholder 4"/>
          <p:cNvSpPr>
            <a:spLocks noGrp="1"/>
          </p:cNvSpPr>
          <p:nvPr>
            <p:ph type="sldNum" sz="quarter" idx="11"/>
          </p:nvPr>
        </p:nvSpPr>
        <p:spPr>
          <a:xfrm>
            <a:off x="3138488" y="5517357"/>
            <a:ext cx="476250" cy="273844"/>
          </a:xfrm>
          <a:prstGeom prst="rect">
            <a:avLst/>
          </a:prstGeom>
        </p:spPr>
        <p:txBody>
          <a:bodyPr/>
          <a:lstStyle/>
          <a:p>
            <a:fld id="{0BD0FFEE-9A9A-461E-A6E8-81B27303DDE8}" type="slidenum">
              <a:rPr lang="en-US" altLang="en-US" smtClean="0"/>
              <a:pPr/>
              <a:t>44</a:t>
            </a:fld>
            <a:endParaRPr lang="en-US" altLang="en-US" dirty="0"/>
          </a:p>
        </p:txBody>
      </p:sp>
      <p:sp>
        <p:nvSpPr>
          <p:cNvPr id="19459" name="Content Placeholder 2"/>
          <p:cNvSpPr>
            <a:spLocks noGrp="1"/>
          </p:cNvSpPr>
          <p:nvPr>
            <p:ph sz="quarter" idx="12"/>
          </p:nvPr>
        </p:nvSpPr>
        <p:spPr/>
        <p:txBody>
          <a:bodyPr>
            <a:normAutofit/>
          </a:bodyPr>
          <a:lstStyle/>
          <a:p>
            <a:r>
              <a:rPr lang="en-US" altLang="en-US" dirty="0"/>
              <a:t>Form W-2 Retirement Savings Contribution</a:t>
            </a:r>
          </a:p>
          <a:p>
            <a:pPr lvl="1"/>
            <a:r>
              <a:rPr lang="en-US" altLang="en-US" dirty="0"/>
              <a:t>Entry in block 12 will generate Form 8880 automatically if qualified</a:t>
            </a:r>
          </a:p>
          <a:p>
            <a:pPr lvl="1"/>
            <a:r>
              <a:rPr lang="en-US" altLang="en-US" dirty="0"/>
              <a:t>Entries in block 14 require taxpayer interview to see if entry qualifies for Form 8880 (must be a VOLUNTARY contribution)</a:t>
            </a:r>
          </a:p>
        </p:txBody>
      </p:sp>
      <p:sp>
        <p:nvSpPr>
          <p:cNvPr id="17410" name="Title 1"/>
          <p:cNvSpPr>
            <a:spLocks noGrp="1"/>
          </p:cNvSpPr>
          <p:nvPr>
            <p:ph type="title"/>
          </p:nvPr>
        </p:nvSpPr>
        <p:spPr/>
        <p:txBody>
          <a:bodyPr>
            <a:normAutofit fontScale="90000"/>
          </a:bodyPr>
          <a:lstStyle/>
          <a:p>
            <a:r>
              <a:rPr lang="en-US" altLang="en-US" dirty="0"/>
              <a:t>Credits: Retirement Savings Contributions Credit</a:t>
            </a:r>
          </a:p>
        </p:txBody>
      </p:sp>
    </p:spTree>
    <p:extLst>
      <p:ext uri="{BB962C8B-B14F-4D97-AF65-F5344CB8AC3E}">
        <p14:creationId xmlns:p14="http://schemas.microsoft.com/office/powerpoint/2010/main" val="987717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18437" name="Slide Number Placeholder 4"/>
          <p:cNvSpPr>
            <a:spLocks noGrp="1"/>
          </p:cNvSpPr>
          <p:nvPr>
            <p:ph type="sldNum" sz="quarter" idx="11"/>
          </p:nvPr>
        </p:nvSpPr>
        <p:spPr/>
        <p:txBody>
          <a:bodyPr/>
          <a:lstStyle/>
          <a:p>
            <a:fld id="{602467B2-75CD-4AF2-AA7A-7044BD1D6836}" type="slidenum">
              <a:rPr lang="en-US" altLang="en-US" smtClean="0"/>
              <a:pPr/>
              <a:t>45</a:t>
            </a:fld>
            <a:endParaRPr lang="en-US" altLang="en-US" dirty="0"/>
          </a:p>
        </p:txBody>
      </p:sp>
      <p:sp>
        <p:nvSpPr>
          <p:cNvPr id="18435" name="Content Placeholder 7"/>
          <p:cNvSpPr>
            <a:spLocks noGrp="1"/>
          </p:cNvSpPr>
          <p:nvPr>
            <p:ph sz="quarter" idx="12"/>
          </p:nvPr>
        </p:nvSpPr>
        <p:spPr/>
        <p:txBody>
          <a:bodyPr/>
          <a:lstStyle/>
          <a:p>
            <a:r>
              <a:rPr lang="en-US" altLang="en-US"/>
              <a:t>Codes D, E, G, AA*, BB*, and EE* will go to Form 8880 </a:t>
            </a:r>
            <a:endParaRPr lang="en-US" altLang="en-US" dirty="0"/>
          </a:p>
        </p:txBody>
      </p:sp>
      <p:sp>
        <p:nvSpPr>
          <p:cNvPr id="18434" name="Title 1"/>
          <p:cNvSpPr>
            <a:spLocks noGrp="1"/>
          </p:cNvSpPr>
          <p:nvPr>
            <p:ph type="title"/>
          </p:nvPr>
        </p:nvSpPr>
        <p:spPr/>
        <p:txBody>
          <a:bodyPr>
            <a:normAutofit fontScale="90000"/>
          </a:bodyPr>
          <a:lstStyle/>
          <a:p>
            <a:r>
              <a:rPr lang="en-US" altLang="en-US"/>
              <a:t>Credits: Retirement Savings Contributions – W-2 Box 12</a:t>
            </a:r>
            <a:endParaRPr lang="en-US" altLang="en-US" dirty="0"/>
          </a:p>
        </p:txBody>
      </p:sp>
      <p:pic>
        <p:nvPicPr>
          <p:cNvPr id="1843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2952751" y="2869926"/>
            <a:ext cx="6315956" cy="22354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3" name="Straight Arrow Connector 12"/>
          <p:cNvCxnSpPr>
            <a:cxnSpLocks/>
          </p:cNvCxnSpPr>
          <p:nvPr/>
        </p:nvCxnSpPr>
        <p:spPr>
          <a:xfrm>
            <a:off x="3352800" y="2628900"/>
            <a:ext cx="0" cy="971550"/>
          </a:xfrm>
          <a:prstGeom prst="straightConnector1">
            <a:avLst/>
          </a:prstGeom>
          <a:ln w="38100">
            <a:solidFill>
              <a:schemeClr val="accent2">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8441" name="TextBox 20"/>
          <p:cNvSpPr txBox="1">
            <a:spLocks noChangeArrowheads="1"/>
          </p:cNvSpPr>
          <p:nvPr/>
        </p:nvSpPr>
        <p:spPr bwMode="auto">
          <a:xfrm>
            <a:off x="2952750" y="5105401"/>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dirty="0">
                <a:cs typeface="Calibri" panose="020F0502020204030204" pitchFamily="34" charset="0"/>
              </a:rPr>
              <a:t>**</a:t>
            </a:r>
            <a:r>
              <a:rPr lang="en-US" altLang="en-US" dirty="0">
                <a:cs typeface="Calibri" panose="020F0502020204030204" pitchFamily="34" charset="0"/>
              </a:rPr>
              <a:t>These codes don’t show on the 8880 input screen</a:t>
            </a:r>
          </a:p>
        </p:txBody>
      </p:sp>
    </p:spTree>
    <p:extLst>
      <p:ext uri="{BB962C8B-B14F-4D97-AF65-F5344CB8AC3E}">
        <p14:creationId xmlns:p14="http://schemas.microsoft.com/office/powerpoint/2010/main" val="2561022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13"/>
          <p:cNvPicPr>
            <a:picLocks noChangeAspect="1"/>
          </p:cNvPicPr>
          <p:nvPr/>
        </p:nvPicPr>
        <p:blipFill rotWithShape="1">
          <a:blip r:embed="rId2">
            <a:extLst>
              <a:ext uri="{28A0092B-C50C-407E-A947-70E740481C1C}">
                <a14:useLocalDpi xmlns:a14="http://schemas.microsoft.com/office/drawing/2010/main" val="0"/>
              </a:ext>
            </a:extLst>
          </a:blip>
          <a:srcRect l="3740" r="-3421"/>
          <a:stretch/>
        </p:blipFill>
        <p:spPr bwMode="auto">
          <a:xfrm>
            <a:off x="3733800" y="3124200"/>
            <a:ext cx="3501255" cy="340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4"/>
          <p:cNvSpPr>
            <a:spLocks noGrp="1"/>
          </p:cNvSpPr>
          <p:nvPr>
            <p:ph type="sldNum" sz="quarter" idx="11"/>
          </p:nvPr>
        </p:nvSpPr>
        <p:spPr/>
        <p:txBody>
          <a:bodyPr/>
          <a:lstStyle/>
          <a:p>
            <a:fld id="{6212B94E-FAB3-4C86-8FE9-C504D89C7495}" type="slidenum">
              <a:rPr lang="en-US" altLang="en-US" smtClean="0"/>
              <a:pPr/>
              <a:t>46</a:t>
            </a:fld>
            <a:endParaRPr lang="en-US" altLang="en-US" dirty="0"/>
          </a:p>
        </p:txBody>
      </p:sp>
      <p:sp>
        <p:nvSpPr>
          <p:cNvPr id="19459" name="Content Placeholder 7"/>
          <p:cNvSpPr>
            <a:spLocks noGrp="1"/>
          </p:cNvSpPr>
          <p:nvPr>
            <p:ph sz="quarter" idx="12"/>
          </p:nvPr>
        </p:nvSpPr>
        <p:spPr/>
        <p:txBody>
          <a:bodyPr/>
          <a:lstStyle/>
          <a:p>
            <a:r>
              <a:rPr lang="en-US" altLang="en-US"/>
              <a:t>For voluntary contributions, choose this code</a:t>
            </a:r>
          </a:p>
          <a:p>
            <a:r>
              <a:rPr lang="en-US" altLang="en-US"/>
              <a:t>For  mandatory contributions, choose this one</a:t>
            </a:r>
            <a:endParaRPr lang="en-US" altLang="en-US" dirty="0"/>
          </a:p>
        </p:txBody>
      </p:sp>
      <p:sp>
        <p:nvSpPr>
          <p:cNvPr id="19458" name="Title 1"/>
          <p:cNvSpPr>
            <a:spLocks noGrp="1"/>
          </p:cNvSpPr>
          <p:nvPr>
            <p:ph type="title"/>
          </p:nvPr>
        </p:nvSpPr>
        <p:spPr/>
        <p:txBody>
          <a:bodyPr>
            <a:normAutofit fontScale="90000"/>
          </a:bodyPr>
          <a:lstStyle/>
          <a:p>
            <a:r>
              <a:rPr lang="en-US" altLang="en-US"/>
              <a:t>Credits: Retirement Savings Contributions W-2 Box 14</a:t>
            </a:r>
            <a:endParaRPr lang="en-US" altLang="en-US" dirty="0"/>
          </a:p>
        </p:txBody>
      </p:sp>
      <p:cxnSp>
        <p:nvCxnSpPr>
          <p:cNvPr id="10" name="Straight Arrow Connector 9"/>
          <p:cNvCxnSpPr>
            <a:cxnSpLocks/>
          </p:cNvCxnSpPr>
          <p:nvPr/>
        </p:nvCxnSpPr>
        <p:spPr>
          <a:xfrm flipH="1">
            <a:off x="6482713" y="4336229"/>
            <a:ext cx="742950" cy="857250"/>
          </a:xfrm>
          <a:prstGeom prst="straightConnector1">
            <a:avLst/>
          </a:prstGeom>
          <a:ln w="38100">
            <a:solidFill>
              <a:schemeClr val="accent2">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854188" y="5416721"/>
            <a:ext cx="514350" cy="138113"/>
          </a:xfrm>
          <a:prstGeom prst="straightConnector1">
            <a:avLst/>
          </a:prstGeom>
          <a:ln w="38100">
            <a:solidFill>
              <a:schemeClr val="accent2">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p>
            <a:pPr>
              <a:defRPr/>
            </a:pPr>
            <a:r>
              <a:rPr lang="en-US"/>
              <a:t>Tom Andrews – NJ Version - Single Working Taxpayer</a:t>
            </a:r>
            <a:endParaRPr lang="en-US" dirty="0"/>
          </a:p>
        </p:txBody>
      </p:sp>
    </p:spTree>
    <p:extLst>
      <p:ext uri="{BB962C8B-B14F-4D97-AF65-F5344CB8AC3E}">
        <p14:creationId xmlns:p14="http://schemas.microsoft.com/office/powerpoint/2010/main" val="1959765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a:normAutofit/>
          </a:bodyPr>
          <a:lstStyle/>
          <a:p>
            <a:r>
              <a:rPr lang="en-US" altLang="en-US" dirty="0"/>
              <a:t>Answer Andrews questions 14 and 15</a:t>
            </a:r>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1AB144E-83A9-448C-B047-DEBC1EB13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349207202"/>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625251"/>
            <a:ext cx="9753600" cy="4212037"/>
          </a:xfrm>
        </p:spPr>
        <p:txBody>
          <a:bodyPr vert="horz" lIns="91440" tIns="45720" rIns="91440" bIns="45720" rtlCol="0" anchor="t">
            <a:normAutofit fontScale="77500" lnSpcReduction="20000"/>
          </a:bodyPr>
          <a:lstStyle/>
          <a:p>
            <a:pPr marL="340995" indent="-340995"/>
            <a:r>
              <a:rPr lang="en-US" dirty="0"/>
              <a:t>This section will focus on NJ aspects of a simple tax return for a typical single employed taxpayer</a:t>
            </a:r>
          </a:p>
          <a:p>
            <a:pPr marL="338455" indent="-340995"/>
            <a:r>
              <a:rPr lang="en-US" dirty="0"/>
              <a:t>The following tax topics will be discussed:</a:t>
            </a:r>
            <a:endParaRPr lang="en-US" dirty="0">
              <a:cs typeface="Calibri"/>
            </a:endParaRPr>
          </a:p>
          <a:p>
            <a:pPr marL="1030605" indent="-457200">
              <a:buChar char="q"/>
            </a:pPr>
            <a:r>
              <a:rPr lang="en-US" dirty="0"/>
              <a:t>State Interview Aids and Guides</a:t>
            </a:r>
          </a:p>
          <a:p>
            <a:pPr marL="1030605" indent="-457200">
              <a:buChar char="q"/>
            </a:pPr>
            <a:r>
              <a:rPr lang="en-US" dirty="0"/>
              <a:t>State Basic Info</a:t>
            </a:r>
          </a:p>
          <a:p>
            <a:pPr marL="1030605" indent="-457200">
              <a:buChar char="q"/>
            </a:pPr>
            <a:r>
              <a:rPr lang="en-US" dirty="0"/>
              <a:t>Filing Status</a:t>
            </a:r>
            <a:endParaRPr lang="en-US" dirty="0">
              <a:cs typeface="Calibri"/>
            </a:endParaRPr>
          </a:p>
          <a:p>
            <a:pPr marL="1030605" indent="-457200">
              <a:buChar char="q"/>
            </a:pPr>
            <a:r>
              <a:rPr lang="en-US" dirty="0"/>
              <a:t>Income: Wages (Box 14), Interest (Savings Bonds), Unemployment</a:t>
            </a:r>
          </a:p>
          <a:p>
            <a:pPr marL="1030605" indent="-457200">
              <a:buChar char="q"/>
            </a:pPr>
            <a:r>
              <a:rPr lang="en-US" dirty="0">
                <a:cs typeface="Calibri"/>
              </a:rPr>
              <a:t>NJ Property Tax deduction/credit (for Rent)</a:t>
            </a:r>
          </a:p>
          <a:p>
            <a:pPr marL="340995" indent="-340995"/>
            <a:endParaRPr lang="en-US" altLang="en-US" dirty="0">
              <a:cs typeface="Calibri"/>
            </a:endParaRPr>
          </a:p>
        </p:txBody>
      </p:sp>
      <p:sp>
        <p:nvSpPr>
          <p:cNvPr id="21506" name="Rectangle 9"/>
          <p:cNvSpPr>
            <a:spLocks noGrp="1" noChangeArrowheads="1"/>
          </p:cNvSpPr>
          <p:nvPr>
            <p:ph type="title"/>
          </p:nvPr>
        </p:nvSpPr>
        <p:spPr/>
        <p:txBody>
          <a:bodyPr/>
          <a:lstStyle/>
          <a:p>
            <a:r>
              <a:rPr lang="en-GB" dirty="0"/>
              <a:t>Single Working Taxpayer – NJ Considerations</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1795284832"/>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625251"/>
            <a:ext cx="9753600" cy="4212037"/>
          </a:xfrm>
        </p:spPr>
        <p:txBody>
          <a:bodyPr vert="horz" lIns="91440" tIns="45720" rIns="91440" bIns="45720" rtlCol="0" anchor="t">
            <a:normAutofit fontScale="92500" lnSpcReduction="10000"/>
          </a:bodyPr>
          <a:lstStyle/>
          <a:p>
            <a:pPr marL="340995" indent="-340995"/>
            <a:r>
              <a:rPr lang="en-US" dirty="0"/>
              <a:t>Document for NJ preparers developed by and available from TaxPrep4Free.org</a:t>
            </a:r>
          </a:p>
          <a:p>
            <a:pPr marL="340995" indent="-340995"/>
            <a:r>
              <a:rPr lang="en-US" dirty="0"/>
              <a:t>Document is a two-page entry form which can be printed and filled out during the interview process and while the Federal return is being prepared</a:t>
            </a:r>
            <a:endParaRPr lang="en-US">
              <a:cs typeface="Calibri"/>
            </a:endParaRPr>
          </a:p>
          <a:p>
            <a:pPr marL="340995" indent="-340995"/>
            <a:r>
              <a:rPr lang="en-US" dirty="0"/>
              <a:t>Assists in collecting and documenting data needed when preparing the State return and in the QR process</a:t>
            </a:r>
            <a:endParaRPr lang="en-US" dirty="0">
              <a:cs typeface="Calibri"/>
            </a:endParaRPr>
          </a:p>
          <a:p>
            <a:pPr marL="340995" indent="-340995"/>
            <a:r>
              <a:rPr lang="en-US" dirty="0"/>
              <a:t>Indicates where to enter collected data in the State Section</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1" name="Rectangle 9">
            <a:extLst>
              <a:ext uri="{FF2B5EF4-FFF2-40B4-BE49-F238E27FC236}">
                <a16:creationId xmlns:a16="http://schemas.microsoft.com/office/drawing/2014/main" id="{06BE164B-33D6-44CB-94D5-3E12C08073EE}"/>
              </a:ext>
            </a:extLst>
          </p:cNvPr>
          <p:cNvSpPr>
            <a:spLocks noGrp="1" noChangeArrowheads="1"/>
          </p:cNvSpPr>
          <p:nvPr>
            <p:ph type="title"/>
          </p:nvPr>
        </p:nvSpPr>
        <p:spPr>
          <a:xfrm>
            <a:off x="971553" y="33863"/>
            <a:ext cx="10248894" cy="1143000"/>
          </a:xfrm>
        </p:spPr>
        <p:txBody>
          <a:bodyPr>
            <a:normAutofit/>
          </a:bodyPr>
          <a:lstStyle/>
          <a:p>
            <a:r>
              <a:rPr lang="en-GB" dirty="0"/>
              <a:t>State Interview Aids – The New Jersey Checklist</a:t>
            </a:r>
            <a:endParaRPr lang="en-US" dirty="0"/>
          </a:p>
        </p:txBody>
      </p:sp>
    </p:spTree>
    <p:extLst>
      <p:ext uri="{BB962C8B-B14F-4D97-AF65-F5344CB8AC3E}">
        <p14:creationId xmlns:p14="http://schemas.microsoft.com/office/powerpoint/2010/main" val="174055486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5</a:t>
            </a:fld>
            <a:endParaRPr lang="en-US" altLang="en-US" dirty="0"/>
          </a:p>
        </p:txBody>
      </p:sp>
      <p:sp>
        <p:nvSpPr>
          <p:cNvPr id="68611" name="Rectangle 3"/>
          <p:cNvSpPr>
            <a:spLocks noGrp="1" noChangeArrowheads="1"/>
          </p:cNvSpPr>
          <p:nvPr>
            <p:ph sz="quarter" idx="12"/>
          </p:nvPr>
        </p:nvSpPr>
        <p:spPr/>
        <p:txBody>
          <a:bodyPr/>
          <a:lstStyle/>
          <a:p>
            <a:r>
              <a:rPr lang="en-US" altLang="en-US" u="sng" dirty="0">
                <a:solidFill>
                  <a:srgbClr val="FF0000"/>
                </a:solidFill>
              </a:rPr>
              <a:t>Single</a:t>
            </a:r>
          </a:p>
          <a:p>
            <a:r>
              <a:rPr lang="en-US" altLang="en-US" dirty="0"/>
              <a:t>Married filing jointly (MFJ)</a:t>
            </a:r>
          </a:p>
          <a:p>
            <a:r>
              <a:rPr lang="en-US" altLang="en-US" dirty="0"/>
              <a:t>Married filing separately (MFS)</a:t>
            </a:r>
          </a:p>
          <a:p>
            <a:r>
              <a:rPr lang="en-US" altLang="en-US" dirty="0"/>
              <a:t>Head of household (HoH)</a:t>
            </a:r>
          </a:p>
          <a:p>
            <a:r>
              <a:rPr lang="en-US" altLang="en-US" dirty="0"/>
              <a:t>Qualified widow(er) (QW)</a:t>
            </a:r>
          </a:p>
        </p:txBody>
      </p:sp>
      <p:sp>
        <p:nvSpPr>
          <p:cNvPr id="8194" name="Rectangle 2"/>
          <p:cNvSpPr>
            <a:spLocks noGrp="1" noChangeArrowheads="1"/>
          </p:cNvSpPr>
          <p:nvPr>
            <p:ph type="title"/>
          </p:nvPr>
        </p:nvSpPr>
        <p:spPr/>
        <p:txBody>
          <a:bodyPr/>
          <a:lstStyle/>
          <a:p>
            <a:r>
              <a:rPr lang="en-US" altLang="en-US" dirty="0"/>
              <a:t>Five Choices for Filing Status</a:t>
            </a:r>
          </a:p>
        </p:txBody>
      </p:sp>
      <p:sp>
        <p:nvSpPr>
          <p:cNvPr id="8198" name="Rectangle 7"/>
          <p:cNvSpPr>
            <a:spLocks noChangeArrowheads="1"/>
          </p:cNvSpPr>
          <p:nvPr/>
        </p:nvSpPr>
        <p:spPr bwMode="auto">
          <a:xfrm>
            <a:off x="8305800" y="1447800"/>
            <a:ext cx="1645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1800" dirty="0">
                <a:solidFill>
                  <a:srgbClr val="0070C0"/>
                </a:solidFill>
                <a:cs typeface="Calibri" panose="020F0502020204030204" pitchFamily="34" charset="0"/>
              </a:rPr>
              <a:t>Pub 4012 Tab B</a:t>
            </a:r>
          </a:p>
        </p:txBody>
      </p:sp>
    </p:spTree>
    <p:extLst>
      <p:ext uri="{BB962C8B-B14F-4D97-AF65-F5344CB8AC3E}">
        <p14:creationId xmlns:p14="http://schemas.microsoft.com/office/powerpoint/2010/main" val="26573569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6" name="Rectangle 9"/>
          <p:cNvSpPr>
            <a:spLocks noGrp="1" noChangeArrowheads="1"/>
          </p:cNvSpPr>
          <p:nvPr>
            <p:ph type="title"/>
          </p:nvPr>
        </p:nvSpPr>
        <p:spPr>
          <a:xfrm>
            <a:off x="971553" y="33863"/>
            <a:ext cx="10248894" cy="1143000"/>
          </a:xfrm>
        </p:spPr>
        <p:txBody>
          <a:bodyPr>
            <a:normAutofit/>
          </a:bodyPr>
          <a:lstStyle/>
          <a:p>
            <a:r>
              <a:rPr lang="en-GB" dirty="0"/>
              <a:t>State Interview Aids – The New Jersey Checklist</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11" name="Picture 10">
            <a:extLst>
              <a:ext uri="{FF2B5EF4-FFF2-40B4-BE49-F238E27FC236}">
                <a16:creationId xmlns:a16="http://schemas.microsoft.com/office/drawing/2014/main" id="{34800FB0-C010-4837-B218-750062C6C507}"/>
              </a:ext>
            </a:extLst>
          </p:cNvPr>
          <p:cNvPicPr>
            <a:picLocks noChangeAspect="1"/>
          </p:cNvPicPr>
          <p:nvPr/>
        </p:nvPicPr>
        <p:blipFill>
          <a:blip r:embed="rId4"/>
          <a:stretch>
            <a:fillRect/>
          </a:stretch>
        </p:blipFill>
        <p:spPr>
          <a:xfrm>
            <a:off x="533400" y="2038156"/>
            <a:ext cx="5715741" cy="3733800"/>
          </a:xfrm>
          <a:prstGeom prst="rect">
            <a:avLst/>
          </a:prstGeom>
          <a:ln>
            <a:solidFill>
              <a:schemeClr val="accent1"/>
            </a:solidFill>
          </a:ln>
        </p:spPr>
      </p:pic>
      <p:pic>
        <p:nvPicPr>
          <p:cNvPr id="12" name="Picture 11">
            <a:extLst>
              <a:ext uri="{FF2B5EF4-FFF2-40B4-BE49-F238E27FC236}">
                <a16:creationId xmlns:a16="http://schemas.microsoft.com/office/drawing/2014/main" id="{794AF947-9101-494C-9C3D-7D80F8332D80}"/>
              </a:ext>
            </a:extLst>
          </p:cNvPr>
          <p:cNvPicPr>
            <a:picLocks noChangeAspect="1"/>
          </p:cNvPicPr>
          <p:nvPr/>
        </p:nvPicPr>
        <p:blipFill>
          <a:blip r:embed="rId5"/>
          <a:stretch>
            <a:fillRect/>
          </a:stretch>
        </p:blipFill>
        <p:spPr>
          <a:xfrm>
            <a:off x="6300828" y="2423518"/>
            <a:ext cx="5633485" cy="3337919"/>
          </a:xfrm>
          <a:prstGeom prst="rect">
            <a:avLst/>
          </a:prstGeom>
          <a:ln>
            <a:solidFill>
              <a:schemeClr val="accent1"/>
            </a:solidFill>
          </a:ln>
        </p:spPr>
      </p:pic>
      <p:sp>
        <p:nvSpPr>
          <p:cNvPr id="13" name="TextBox 12">
            <a:extLst>
              <a:ext uri="{FF2B5EF4-FFF2-40B4-BE49-F238E27FC236}">
                <a16:creationId xmlns:a16="http://schemas.microsoft.com/office/drawing/2014/main" id="{08291BC5-4E36-483E-A3DE-F6EFA1386628}"/>
              </a:ext>
            </a:extLst>
          </p:cNvPr>
          <p:cNvSpPr txBox="1"/>
          <p:nvPr/>
        </p:nvSpPr>
        <p:spPr>
          <a:xfrm>
            <a:off x="533400" y="1252419"/>
            <a:ext cx="1905000" cy="584775"/>
          </a:xfrm>
          <a:prstGeom prst="rect">
            <a:avLst/>
          </a:prstGeom>
          <a:noFill/>
        </p:spPr>
        <p:txBody>
          <a:bodyPr wrap="square" rtlCol="0">
            <a:spAutoFit/>
          </a:bodyPr>
          <a:lstStyle/>
          <a:p>
            <a:r>
              <a:rPr lang="en-US" sz="3200" dirty="0"/>
              <a:t>Page 1</a:t>
            </a:r>
          </a:p>
        </p:txBody>
      </p:sp>
    </p:spTree>
    <p:extLst>
      <p:ext uri="{BB962C8B-B14F-4D97-AF65-F5344CB8AC3E}">
        <p14:creationId xmlns:p14="http://schemas.microsoft.com/office/powerpoint/2010/main" val="1246813035"/>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6" name="Rectangle 9"/>
          <p:cNvSpPr>
            <a:spLocks noGrp="1" noChangeArrowheads="1"/>
          </p:cNvSpPr>
          <p:nvPr>
            <p:ph type="title"/>
          </p:nvPr>
        </p:nvSpPr>
        <p:spPr>
          <a:xfrm>
            <a:off x="971553" y="33863"/>
            <a:ext cx="10248894" cy="1143000"/>
          </a:xfrm>
        </p:spPr>
        <p:txBody>
          <a:bodyPr>
            <a:normAutofit/>
          </a:bodyPr>
          <a:lstStyle/>
          <a:p>
            <a:r>
              <a:rPr lang="en-GB" dirty="0"/>
              <a:t>State Interview Aids – The New Jersey Checklist</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11" name="Picture 10">
            <a:extLst>
              <a:ext uri="{FF2B5EF4-FFF2-40B4-BE49-F238E27FC236}">
                <a16:creationId xmlns:a16="http://schemas.microsoft.com/office/drawing/2014/main" id="{34800FB0-C010-4837-B218-750062C6C5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33" y="2038156"/>
            <a:ext cx="5559475" cy="3733800"/>
          </a:xfrm>
          <a:prstGeom prst="rect">
            <a:avLst/>
          </a:prstGeom>
          <a:ln>
            <a:solidFill>
              <a:schemeClr val="accent1"/>
            </a:solidFill>
          </a:ln>
        </p:spPr>
      </p:pic>
      <p:pic>
        <p:nvPicPr>
          <p:cNvPr id="12" name="Picture 11">
            <a:extLst>
              <a:ext uri="{FF2B5EF4-FFF2-40B4-BE49-F238E27FC236}">
                <a16:creationId xmlns:a16="http://schemas.microsoft.com/office/drawing/2014/main" id="{794AF947-9101-494C-9C3D-7D80F8332D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3868914"/>
            <a:ext cx="5633485" cy="1903042"/>
          </a:xfrm>
          <a:prstGeom prst="rect">
            <a:avLst/>
          </a:prstGeom>
          <a:ln>
            <a:solidFill>
              <a:schemeClr val="accent1"/>
            </a:solidFill>
          </a:ln>
        </p:spPr>
      </p:pic>
      <p:sp>
        <p:nvSpPr>
          <p:cNvPr id="13" name="TextBox 12">
            <a:extLst>
              <a:ext uri="{FF2B5EF4-FFF2-40B4-BE49-F238E27FC236}">
                <a16:creationId xmlns:a16="http://schemas.microsoft.com/office/drawing/2014/main" id="{08291BC5-4E36-483E-A3DE-F6EFA1386628}"/>
              </a:ext>
            </a:extLst>
          </p:cNvPr>
          <p:cNvSpPr txBox="1"/>
          <p:nvPr/>
        </p:nvSpPr>
        <p:spPr>
          <a:xfrm>
            <a:off x="533400" y="1252419"/>
            <a:ext cx="1905000" cy="584775"/>
          </a:xfrm>
          <a:prstGeom prst="rect">
            <a:avLst/>
          </a:prstGeom>
          <a:noFill/>
        </p:spPr>
        <p:txBody>
          <a:bodyPr wrap="square" rtlCol="0">
            <a:spAutoFit/>
          </a:bodyPr>
          <a:lstStyle/>
          <a:p>
            <a:r>
              <a:rPr lang="en-US" sz="3200" dirty="0"/>
              <a:t>Page 2</a:t>
            </a:r>
          </a:p>
        </p:txBody>
      </p:sp>
    </p:spTree>
    <p:extLst>
      <p:ext uri="{BB962C8B-B14F-4D97-AF65-F5344CB8AC3E}">
        <p14:creationId xmlns:p14="http://schemas.microsoft.com/office/powerpoint/2010/main" val="1664829525"/>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625251"/>
            <a:ext cx="9753600" cy="4212037"/>
          </a:xfrm>
        </p:spPr>
        <p:txBody>
          <a:bodyPr vert="horz" lIns="91440" tIns="45720" rIns="91440" bIns="45720" rtlCol="0" anchor="t">
            <a:normAutofit/>
          </a:bodyPr>
          <a:lstStyle/>
          <a:p>
            <a:pPr marL="340995" indent="-340995"/>
            <a:r>
              <a:rPr lang="en-US" dirty="0"/>
              <a:t>Document for NJ preparers developed by and available from TaxPrep4Free.org</a:t>
            </a:r>
          </a:p>
          <a:p>
            <a:pPr marL="340995" indent="-340995"/>
            <a:r>
              <a:rPr lang="en-US" dirty="0"/>
              <a:t>NJ specific topics are discussed with tax law summary explanations on what to record on the NJ Checklist for later entry</a:t>
            </a:r>
            <a:endParaRPr lang="en-US" dirty="0">
              <a:cs typeface="Calibri"/>
            </a:endParaRPr>
          </a:p>
          <a:p>
            <a:pPr marL="340995" indent="-340995"/>
            <a:r>
              <a:rPr lang="en-US" dirty="0"/>
              <a:t>Additional presentations, videos and demos are also available for these topics </a:t>
            </a:r>
            <a:endParaRPr lang="en-US" dirty="0">
              <a:cs typeface="Calibri"/>
            </a:endParaRP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1" name="Rectangle 9">
            <a:extLst>
              <a:ext uri="{FF2B5EF4-FFF2-40B4-BE49-F238E27FC236}">
                <a16:creationId xmlns:a16="http://schemas.microsoft.com/office/drawing/2014/main" id="{06BE164B-33D6-44CB-94D5-3E12C08073EE}"/>
              </a:ext>
            </a:extLst>
          </p:cNvPr>
          <p:cNvSpPr>
            <a:spLocks noGrp="1" noChangeArrowheads="1"/>
          </p:cNvSpPr>
          <p:nvPr>
            <p:ph type="title"/>
          </p:nvPr>
        </p:nvSpPr>
        <p:spPr>
          <a:xfrm>
            <a:off x="971553" y="33863"/>
            <a:ext cx="10248894" cy="1143000"/>
          </a:xfrm>
        </p:spPr>
        <p:txBody>
          <a:bodyPr>
            <a:normAutofit/>
          </a:bodyPr>
          <a:lstStyle/>
          <a:p>
            <a:r>
              <a:rPr lang="en-GB" dirty="0"/>
              <a:t>State Interview Aids – NJ Special Handling</a:t>
            </a:r>
            <a:endParaRPr lang="en-US" dirty="0"/>
          </a:p>
        </p:txBody>
      </p:sp>
    </p:spTree>
    <p:extLst>
      <p:ext uri="{BB962C8B-B14F-4D97-AF65-F5344CB8AC3E}">
        <p14:creationId xmlns:p14="http://schemas.microsoft.com/office/powerpoint/2010/main" val="3285830510"/>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Tom Andrews – NJ Version - Single Working Taxpayer</a:t>
            </a: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5" name="Title 4">
            <a:extLst>
              <a:ext uri="{FF2B5EF4-FFF2-40B4-BE49-F238E27FC236}">
                <a16:creationId xmlns:a16="http://schemas.microsoft.com/office/drawing/2014/main" id="{9F1FA2C8-F397-43F6-8CBD-12197FA9E294}"/>
              </a:ext>
            </a:extLst>
          </p:cNvPr>
          <p:cNvSpPr>
            <a:spLocks noGrp="1"/>
          </p:cNvSpPr>
          <p:nvPr>
            <p:ph type="title"/>
          </p:nvPr>
        </p:nvSpPr>
        <p:spPr>
          <a:xfrm>
            <a:off x="1066803" y="28835"/>
            <a:ext cx="9751391" cy="1143000"/>
          </a:xfrm>
        </p:spPr>
        <p:txBody>
          <a:bodyPr/>
          <a:lstStyle/>
          <a:p>
            <a:r>
              <a:rPr lang="en-US" dirty="0">
                <a:cs typeface="Calibri"/>
              </a:rPr>
              <a:t>Filing Status – NJ Considerations</a:t>
            </a:r>
            <a:endParaRPr lang="en-US" dirty="0"/>
          </a:p>
        </p:txBody>
      </p:sp>
      <p:pic>
        <p:nvPicPr>
          <p:cNvPr id="9" name="Picture 8" descr="A close up of a logo&#10;&#10;Description generated with high confidence">
            <a:extLst>
              <a:ext uri="{FF2B5EF4-FFF2-40B4-BE49-F238E27FC236}">
                <a16:creationId xmlns:a16="http://schemas.microsoft.com/office/drawing/2014/main" id="{5992AB27-40D5-49D9-814A-4511905D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Rectangle 10">
            <a:extLst>
              <a:ext uri="{FF2B5EF4-FFF2-40B4-BE49-F238E27FC236}">
                <a16:creationId xmlns:a16="http://schemas.microsoft.com/office/drawing/2014/main" id="{DE1F7CB8-F7EB-4246-936A-71F795E7E18F}"/>
              </a:ext>
            </a:extLst>
          </p:cNvPr>
          <p:cNvSpPr>
            <a:spLocks noGrp="1" noChangeArrowheads="1"/>
          </p:cNvSpPr>
          <p:nvPr>
            <p:ph sz="quarter" idx="12"/>
          </p:nvPr>
        </p:nvSpPr>
        <p:spPr>
          <a:xfrm>
            <a:off x="1219200" y="1625251"/>
            <a:ext cx="9753600" cy="4212037"/>
          </a:xfrm>
        </p:spPr>
        <p:txBody>
          <a:bodyPr vert="horz" lIns="91440" tIns="45720" rIns="91440" bIns="45720" rtlCol="0" anchor="t">
            <a:normAutofit lnSpcReduction="10000"/>
          </a:bodyPr>
          <a:lstStyle/>
          <a:p>
            <a:pPr marL="340995" indent="-340995"/>
            <a:r>
              <a:rPr lang="en-US" sz="3600" dirty="0"/>
              <a:t>NJ follows the same filing status as Federal.</a:t>
            </a:r>
          </a:p>
          <a:p>
            <a:pPr marL="0" indent="0">
              <a:buNone/>
            </a:pPr>
            <a:endParaRPr lang="en-US" sz="3600" dirty="0"/>
          </a:p>
          <a:p>
            <a:pPr marL="0" indent="0">
              <a:buNone/>
            </a:pPr>
            <a:r>
              <a:rPr lang="en-US" sz="4800" dirty="0"/>
              <a:t>Except</a:t>
            </a:r>
          </a:p>
          <a:p>
            <a:pPr marL="0" indent="0">
              <a:buNone/>
            </a:pPr>
            <a:endParaRPr lang="en-US" sz="3600" dirty="0"/>
          </a:p>
          <a:p>
            <a:pPr marL="340995" indent="-340995"/>
            <a:r>
              <a:rPr lang="en-US" sz="3600" dirty="0"/>
              <a:t>For Civil Unions (OOS)</a:t>
            </a:r>
            <a:br>
              <a:rPr lang="en-US" sz="3600" dirty="0">
                <a:cs typeface="Calibri"/>
              </a:rPr>
            </a:br>
            <a:r>
              <a:rPr lang="en-US" sz="3600" dirty="0"/>
              <a:t>(Discussed in Caldwell problem)</a:t>
            </a:r>
            <a:endParaRPr lang="en-US" sz="3600" dirty="0">
              <a:cs typeface="Calibri"/>
            </a:endParaRPr>
          </a:p>
        </p:txBody>
      </p:sp>
    </p:spTree>
    <p:extLst>
      <p:ext uri="{BB962C8B-B14F-4D97-AF65-F5344CB8AC3E}">
        <p14:creationId xmlns:p14="http://schemas.microsoft.com/office/powerpoint/2010/main" val="810324134"/>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Tom Andrews – NJ Version - Single Working Taxpayer</a:t>
            </a: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5" name="Title 4">
            <a:extLst>
              <a:ext uri="{FF2B5EF4-FFF2-40B4-BE49-F238E27FC236}">
                <a16:creationId xmlns:a16="http://schemas.microsoft.com/office/drawing/2014/main" id="{9F1FA2C8-F397-43F6-8CBD-12197FA9E294}"/>
              </a:ext>
            </a:extLst>
          </p:cNvPr>
          <p:cNvSpPr>
            <a:spLocks noGrp="1"/>
          </p:cNvSpPr>
          <p:nvPr>
            <p:ph type="title"/>
          </p:nvPr>
        </p:nvSpPr>
        <p:spPr>
          <a:xfrm>
            <a:off x="1066803" y="28835"/>
            <a:ext cx="9751391" cy="1143000"/>
          </a:xfrm>
        </p:spPr>
        <p:txBody>
          <a:bodyPr/>
          <a:lstStyle/>
          <a:p>
            <a:r>
              <a:rPr lang="en-US" dirty="0">
                <a:cs typeface="Calibri"/>
              </a:rPr>
              <a:t>NJ State Basic Information</a:t>
            </a:r>
            <a:endParaRPr lang="en-US" dirty="0"/>
          </a:p>
        </p:txBody>
      </p:sp>
      <p:pic>
        <p:nvPicPr>
          <p:cNvPr id="9" name="Picture 8" descr="A close up of a logo&#10;&#10;Description generated with high confidence">
            <a:extLst>
              <a:ext uri="{FF2B5EF4-FFF2-40B4-BE49-F238E27FC236}">
                <a16:creationId xmlns:a16="http://schemas.microsoft.com/office/drawing/2014/main" id="{5992AB27-40D5-49D9-814A-4511905D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Rectangle 10">
            <a:extLst>
              <a:ext uri="{FF2B5EF4-FFF2-40B4-BE49-F238E27FC236}">
                <a16:creationId xmlns:a16="http://schemas.microsoft.com/office/drawing/2014/main" id="{DE1F7CB8-F7EB-4246-936A-71F795E7E18F}"/>
              </a:ext>
            </a:extLst>
          </p:cNvPr>
          <p:cNvSpPr>
            <a:spLocks noGrp="1" noChangeArrowheads="1"/>
          </p:cNvSpPr>
          <p:nvPr>
            <p:ph sz="quarter" idx="12"/>
          </p:nvPr>
        </p:nvSpPr>
        <p:spPr>
          <a:xfrm>
            <a:off x="1219200" y="1612551"/>
            <a:ext cx="9753600" cy="4212037"/>
          </a:xfrm>
        </p:spPr>
        <p:txBody>
          <a:bodyPr vert="horz" lIns="91440" tIns="45720" rIns="91440" bIns="45720" rtlCol="0" anchor="t">
            <a:normAutofit fontScale="77500" lnSpcReduction="20000"/>
          </a:bodyPr>
          <a:lstStyle/>
          <a:p>
            <a:pPr marL="340995" indent="-340995"/>
            <a:r>
              <a:rPr lang="en-US" sz="3600" dirty="0"/>
              <a:t>TaxSlayer starts a NJ return after the taxpayer Personal Information in the Basic section is entered </a:t>
            </a:r>
            <a:br>
              <a:rPr lang="en-US" sz="3600" dirty="0">
                <a:cs typeface="Calibri"/>
              </a:rPr>
            </a:br>
            <a:r>
              <a:rPr lang="en-US" sz="3600" dirty="0"/>
              <a:t>Three questions are asked:</a:t>
            </a:r>
          </a:p>
          <a:p>
            <a:pPr marL="914082" lvl="1" indent="-340995"/>
            <a:r>
              <a:rPr lang="en-US" sz="3200" dirty="0"/>
              <a:t>Municipality code (Required)</a:t>
            </a:r>
          </a:p>
          <a:p>
            <a:pPr marL="914082" lvl="1" indent="-340995"/>
            <a:r>
              <a:rPr lang="en-US" sz="3200" dirty="0"/>
              <a:t>Dependent health insurance coverage (Only if applicable)</a:t>
            </a:r>
          </a:p>
          <a:p>
            <a:pPr marL="914082" lvl="1" indent="-340995"/>
            <a:r>
              <a:rPr lang="en-US" sz="3200" dirty="0"/>
              <a:t>Gubernatorial elections fund (Defaults to “No”)</a:t>
            </a:r>
          </a:p>
          <a:p>
            <a:pPr marL="340995" indent="-340995"/>
            <a:r>
              <a:rPr lang="en-US" sz="3600" dirty="0"/>
              <a:t>Depending on circumstances, some additional basic information may be needed, such as Veteran Deduction eligibility </a:t>
            </a:r>
            <a:endParaRPr lang="en-US" sz="3600" dirty="0">
              <a:cs typeface="Calibri"/>
            </a:endParaRPr>
          </a:p>
          <a:p>
            <a:pPr marL="913765" lvl="1" indent="-340995"/>
            <a:r>
              <a:rPr lang="en-US" sz="3200" dirty="0"/>
              <a:t>Entered after Federal return is completed</a:t>
            </a:r>
            <a:endParaRPr lang="en-US" sz="3200" dirty="0">
              <a:cs typeface="Calibri"/>
            </a:endParaRPr>
          </a:p>
        </p:txBody>
      </p:sp>
    </p:spTree>
    <p:extLst>
      <p:ext uri="{BB962C8B-B14F-4D97-AF65-F5344CB8AC3E}">
        <p14:creationId xmlns:p14="http://schemas.microsoft.com/office/powerpoint/2010/main" val="2628502464"/>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Tom Andrews – NJ Version - Single Working Taxpayer</a:t>
            </a: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5" name="Title 4">
            <a:extLst>
              <a:ext uri="{FF2B5EF4-FFF2-40B4-BE49-F238E27FC236}">
                <a16:creationId xmlns:a16="http://schemas.microsoft.com/office/drawing/2014/main" id="{9F1FA2C8-F397-43F6-8CBD-12197FA9E294}"/>
              </a:ext>
            </a:extLst>
          </p:cNvPr>
          <p:cNvSpPr>
            <a:spLocks noGrp="1"/>
          </p:cNvSpPr>
          <p:nvPr>
            <p:ph type="title"/>
          </p:nvPr>
        </p:nvSpPr>
        <p:spPr>
          <a:xfrm>
            <a:off x="1066803" y="28835"/>
            <a:ext cx="9905997" cy="1143000"/>
          </a:xfrm>
        </p:spPr>
        <p:txBody>
          <a:bodyPr>
            <a:normAutofit/>
          </a:bodyPr>
          <a:lstStyle/>
          <a:p>
            <a:r>
              <a:rPr lang="en-US" dirty="0">
                <a:cs typeface="Calibri"/>
              </a:rPr>
              <a:t>NJ State Basic Information – Military Veterans</a:t>
            </a:r>
            <a:endParaRPr lang="en-US" dirty="0"/>
          </a:p>
        </p:txBody>
      </p:sp>
      <p:pic>
        <p:nvPicPr>
          <p:cNvPr id="9" name="Picture 8" descr="A close up of a logo&#10;&#10;Description generated with high confidence">
            <a:extLst>
              <a:ext uri="{FF2B5EF4-FFF2-40B4-BE49-F238E27FC236}">
                <a16:creationId xmlns:a16="http://schemas.microsoft.com/office/drawing/2014/main" id="{5992AB27-40D5-49D9-814A-4511905D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Rectangle 10">
            <a:extLst>
              <a:ext uri="{FF2B5EF4-FFF2-40B4-BE49-F238E27FC236}">
                <a16:creationId xmlns:a16="http://schemas.microsoft.com/office/drawing/2014/main" id="{DE1F7CB8-F7EB-4246-936A-71F795E7E18F}"/>
              </a:ext>
            </a:extLst>
          </p:cNvPr>
          <p:cNvSpPr>
            <a:spLocks noGrp="1" noChangeArrowheads="1"/>
          </p:cNvSpPr>
          <p:nvPr>
            <p:ph sz="quarter" idx="12"/>
          </p:nvPr>
        </p:nvSpPr>
        <p:spPr>
          <a:xfrm>
            <a:off x="1219200" y="1612551"/>
            <a:ext cx="9753600" cy="4212037"/>
          </a:xfrm>
        </p:spPr>
        <p:txBody>
          <a:bodyPr vert="horz" lIns="91440" tIns="45720" rIns="91440" bIns="45720" rtlCol="0" anchor="t">
            <a:normAutofit fontScale="70000" lnSpcReduction="20000"/>
          </a:bodyPr>
          <a:lstStyle/>
          <a:p>
            <a:pPr marL="340995" indent="-340995"/>
            <a:r>
              <a:rPr lang="en-US" sz="3600" dirty="0"/>
              <a:t>Since 2017, a U.S. military veteran is eligible for a $3,000 exemption for the NJ Return</a:t>
            </a:r>
          </a:p>
          <a:p>
            <a:pPr marL="913765" lvl="1" indent="-340995"/>
            <a:r>
              <a:rPr lang="en-US" sz="3600" dirty="0"/>
              <a:t>Honorably discharged or released under honorable circumstances from active duty any time before the last day of the tax year</a:t>
            </a:r>
            <a:endParaRPr lang="en-US" sz="3600" dirty="0">
              <a:cs typeface="Calibri"/>
            </a:endParaRPr>
          </a:p>
          <a:p>
            <a:pPr marL="913765" lvl="1" indent="-340995"/>
            <a:r>
              <a:rPr lang="en-US" sz="3600" dirty="0">
                <a:cs typeface="Calibri"/>
              </a:rPr>
              <a:t>Taxpayer and spouse get exemption if both are eligible veterans</a:t>
            </a:r>
            <a:endParaRPr lang="en-US" sz="3600" dirty="0"/>
          </a:p>
          <a:p>
            <a:pPr marL="914082" lvl="1" indent="-340995"/>
            <a:r>
              <a:rPr lang="en-US" sz="3600" dirty="0"/>
              <a:t>Qualifying veterans only (not surviving spouses)</a:t>
            </a:r>
          </a:p>
          <a:p>
            <a:pPr marL="340995" indent="-340995"/>
            <a:r>
              <a:rPr lang="en-US" sz="3600" dirty="0"/>
              <a:t>Must have provided official documentation along with an application form to the State Treasury before the return is filed</a:t>
            </a:r>
            <a:endParaRPr lang="en-US" sz="3600" dirty="0">
              <a:cs typeface="Calibri"/>
            </a:endParaRPr>
          </a:p>
          <a:p>
            <a:pPr marL="913765" lvl="1" indent="-340995"/>
            <a:r>
              <a:rPr lang="en-US" sz="3600" dirty="0"/>
              <a:t>Conditional exemption can be given providing TP submits application immediately</a:t>
            </a:r>
            <a:endParaRPr lang="en-US" sz="3600" dirty="0">
              <a:cs typeface="Calibri"/>
            </a:endParaRPr>
          </a:p>
        </p:txBody>
      </p:sp>
    </p:spTree>
    <p:extLst>
      <p:ext uri="{BB962C8B-B14F-4D97-AF65-F5344CB8AC3E}">
        <p14:creationId xmlns:p14="http://schemas.microsoft.com/office/powerpoint/2010/main" val="3779435992"/>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56</a:t>
            </a:fld>
            <a:endParaRPr lang="en-US" altLang="en-US" dirty="0"/>
          </a:p>
        </p:txBody>
      </p:sp>
      <p:sp>
        <p:nvSpPr>
          <p:cNvPr id="5" name="Content Placeholder 4"/>
          <p:cNvSpPr>
            <a:spLocks noGrp="1"/>
          </p:cNvSpPr>
          <p:nvPr>
            <p:ph sz="quarter" idx="12"/>
          </p:nvPr>
        </p:nvSpPr>
        <p:spPr>
          <a:xfrm>
            <a:off x="711074" y="1424463"/>
            <a:ext cx="10463336" cy="4559141"/>
          </a:xfrm>
        </p:spPr>
        <p:txBody>
          <a:bodyPr vert="horz" lIns="91440" tIns="45720" rIns="91440" bIns="45720" rtlCol="0" anchor="t">
            <a:normAutofit fontScale="70000" lnSpcReduction="20000"/>
          </a:bodyPr>
          <a:lstStyle/>
          <a:p>
            <a:pPr marL="340995" indent="-340995"/>
            <a:r>
              <a:rPr lang="en-US" dirty="0"/>
              <a:t>Allowable deduction on Federal Schedule A as State taxes (except for Private Plans, which will presented in the Baker problem) </a:t>
            </a:r>
          </a:p>
          <a:p>
            <a:r>
              <a:rPr lang="en-US" dirty="0"/>
              <a:t>Maximum contribution for state or local taxes can change each year</a:t>
            </a:r>
          </a:p>
          <a:p>
            <a:pPr marL="340995" indent="-340995"/>
            <a:r>
              <a:rPr lang="en-US" dirty="0">
                <a:cs typeface="Calibri"/>
              </a:rPr>
              <a:t>If one employer exceeds maximum contribution, taxpayer must contact employer for refund</a:t>
            </a:r>
            <a:endParaRPr lang="en-US" dirty="0"/>
          </a:p>
          <a:p>
            <a:r>
              <a:rPr lang="en-US" dirty="0"/>
              <a:t>State Unemployment Insurance (UI/WF/SWF) = NJUI</a:t>
            </a:r>
          </a:p>
          <a:p>
            <a:pPr lvl="1"/>
            <a:r>
              <a:rPr lang="en-US" dirty="0"/>
              <a:t>UI - Unemployment Insurance</a:t>
            </a:r>
          </a:p>
          <a:p>
            <a:pPr lvl="1"/>
            <a:r>
              <a:rPr lang="en-US" dirty="0"/>
              <a:t>WF – Workforce Fund</a:t>
            </a:r>
          </a:p>
          <a:p>
            <a:pPr lvl="1"/>
            <a:r>
              <a:rPr lang="en-US" altLang="en-US" dirty="0"/>
              <a:t>SWF – Supplemental Workforce Fund</a:t>
            </a:r>
          </a:p>
          <a:p>
            <a:r>
              <a:rPr lang="en-US" dirty="0"/>
              <a:t>State Disability Insurance (SDI) = NJSDI </a:t>
            </a:r>
          </a:p>
          <a:p>
            <a:pPr marL="340995" indent="-340995"/>
            <a:r>
              <a:rPr lang="en-US" dirty="0"/>
              <a:t>Family Leave Insurance (FLI) = NJFLI</a:t>
            </a:r>
            <a:endParaRPr lang="en-US" dirty="0">
              <a:cs typeface="Calibri"/>
            </a:endParaRPr>
          </a:p>
        </p:txBody>
      </p:sp>
      <p:sp>
        <p:nvSpPr>
          <p:cNvPr id="2" name="Title 1"/>
          <p:cNvSpPr>
            <a:spLocks noGrp="1"/>
          </p:cNvSpPr>
          <p:nvPr>
            <p:ph type="title"/>
          </p:nvPr>
        </p:nvSpPr>
        <p:spPr/>
        <p:txBody>
          <a:bodyPr/>
          <a:lstStyle/>
          <a:p>
            <a:r>
              <a:rPr lang="en-US" dirty="0"/>
              <a:t>Income: NJ Withholdings in W-2 Box 14</a:t>
            </a:r>
          </a:p>
        </p:txBody>
      </p:sp>
      <p:sp>
        <p:nvSpPr>
          <p:cNvPr id="7" name="TextBox 6">
            <a:extLst>
              <a:ext uri="{FF2B5EF4-FFF2-40B4-BE49-F238E27FC236}">
                <a16:creationId xmlns:a16="http://schemas.microsoft.com/office/drawing/2014/main" id="{D1E1E61F-6314-499B-978E-47448E146840}"/>
              </a:ext>
            </a:extLst>
          </p:cNvPr>
          <p:cNvSpPr txBox="1"/>
          <p:nvPr/>
        </p:nvSpPr>
        <p:spPr>
          <a:xfrm>
            <a:off x="6250781" y="3807618"/>
            <a:ext cx="2069432" cy="923330"/>
          </a:xfrm>
          <a:prstGeom prst="rect">
            <a:avLst/>
          </a:prstGeom>
          <a:noFill/>
          <a:ln w="38100">
            <a:solidFill>
              <a:schemeClr val="tx1"/>
            </a:solidFill>
          </a:ln>
        </p:spPr>
        <p:txBody>
          <a:bodyPr wrap="square" rtlCol="0">
            <a:spAutoFit/>
          </a:bodyPr>
          <a:lstStyle/>
          <a:p>
            <a:r>
              <a:rPr lang="en-US" dirty="0"/>
              <a:t>If more than one specified, add them together as “NJUI”</a:t>
            </a:r>
          </a:p>
        </p:txBody>
      </p:sp>
      <p:sp>
        <p:nvSpPr>
          <p:cNvPr id="8" name="Right Brace 7">
            <a:extLst>
              <a:ext uri="{FF2B5EF4-FFF2-40B4-BE49-F238E27FC236}">
                <a16:creationId xmlns:a16="http://schemas.microsoft.com/office/drawing/2014/main" id="{B693D64E-2BE8-4DE2-B09C-63B887442E47}"/>
              </a:ext>
            </a:extLst>
          </p:cNvPr>
          <p:cNvSpPr/>
          <p:nvPr/>
        </p:nvSpPr>
        <p:spPr>
          <a:xfrm>
            <a:off x="5697328" y="3854273"/>
            <a:ext cx="553453" cy="830023"/>
          </a:xfrm>
          <a:prstGeom prst="rightBrace">
            <a:avLst>
              <a:gd name="adj1" fmla="val 8333"/>
              <a:gd name="adj2" fmla="val 48569"/>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1356500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57</a:t>
            </a:fld>
            <a:endParaRPr lang="en-US" altLang="en-US" dirty="0"/>
          </a:p>
        </p:txBody>
      </p:sp>
      <p:sp>
        <p:nvSpPr>
          <p:cNvPr id="5" name="Content Placeholder 4"/>
          <p:cNvSpPr>
            <a:spLocks noGrp="1"/>
          </p:cNvSpPr>
          <p:nvPr>
            <p:ph sz="quarter" idx="12"/>
          </p:nvPr>
        </p:nvSpPr>
        <p:spPr>
          <a:xfrm>
            <a:off x="852426" y="1706890"/>
            <a:ext cx="10487148" cy="4023360"/>
          </a:xfrm>
        </p:spPr>
        <p:txBody>
          <a:bodyPr>
            <a:normAutofit/>
          </a:bodyPr>
          <a:lstStyle/>
          <a:p>
            <a:r>
              <a:rPr lang="en-US" altLang="en-US" dirty="0"/>
              <a:t>Interest income in Box 1 is taxable for both Federal and NJ</a:t>
            </a:r>
          </a:p>
          <a:p>
            <a:r>
              <a:rPr lang="en-US" altLang="en-US" dirty="0"/>
              <a:t>Since interest on US government bonds is taxable for Federal, but not for NJ, must enter interest amount to be subtracted from NJ income</a:t>
            </a:r>
          </a:p>
        </p:txBody>
      </p:sp>
      <p:sp>
        <p:nvSpPr>
          <p:cNvPr id="2" name="Title 1"/>
          <p:cNvSpPr>
            <a:spLocks noGrp="1"/>
          </p:cNvSpPr>
          <p:nvPr>
            <p:ph type="title"/>
          </p:nvPr>
        </p:nvSpPr>
        <p:spPr/>
        <p:txBody>
          <a:bodyPr/>
          <a:lstStyle/>
          <a:p>
            <a:r>
              <a:rPr lang="en-US" altLang="en-US" dirty="0"/>
              <a:t>Income: Interest – NJ Considerations</a:t>
            </a:r>
            <a:endParaRPr lang="en-US" dirty="0"/>
          </a:p>
        </p:txBody>
      </p:sp>
      <p:pic>
        <p:nvPicPr>
          <p:cNvPr id="14" name="Picture 13" descr="A close up of a logo&#10;&#10;Description generated with high confidence">
            <a:extLst>
              <a:ext uri="{FF2B5EF4-FFF2-40B4-BE49-F238E27FC236}">
                <a16:creationId xmlns:a16="http://schemas.microsoft.com/office/drawing/2014/main" id="{6025527E-7B8A-4519-8F5F-1281A92C9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25462238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58</a:t>
            </a:fld>
            <a:endParaRPr lang="en-US" altLang="en-US" dirty="0"/>
          </a:p>
        </p:txBody>
      </p:sp>
      <p:sp>
        <p:nvSpPr>
          <p:cNvPr id="5" name="Content Placeholder 4"/>
          <p:cNvSpPr>
            <a:spLocks noGrp="1"/>
          </p:cNvSpPr>
          <p:nvPr>
            <p:ph sz="quarter" idx="12"/>
          </p:nvPr>
        </p:nvSpPr>
        <p:spPr>
          <a:xfrm>
            <a:off x="852426" y="1447800"/>
            <a:ext cx="10487148" cy="4419600"/>
          </a:xfrm>
        </p:spPr>
        <p:txBody>
          <a:bodyPr vert="horz" lIns="91440" tIns="45720" rIns="91440" bIns="45720" rtlCol="0" anchor="t">
            <a:normAutofit/>
          </a:bodyPr>
          <a:lstStyle/>
          <a:p>
            <a:r>
              <a:rPr lang="es-ES" dirty="0"/>
              <a:t>A</a:t>
            </a:r>
            <a:r>
              <a:rPr lang="en-US" dirty="0"/>
              <a:t>bout Savings Bonds</a:t>
            </a:r>
          </a:p>
          <a:p>
            <a:pPr lvl="1" indent="-337820"/>
            <a:r>
              <a:rPr lang="en-US" dirty="0"/>
              <a:t>Federal debt securities to help pay the Federal debt</a:t>
            </a:r>
            <a:endParaRPr lang="en-US" dirty="0">
              <a:cs typeface="Calibri"/>
            </a:endParaRPr>
          </a:p>
          <a:p>
            <a:pPr lvl="1" indent="-337820"/>
            <a:r>
              <a:rPr lang="en-US" dirty="0"/>
              <a:t>Interest is tax exempt by all states and political subdivisions</a:t>
            </a:r>
            <a:endParaRPr lang="en-US" dirty="0">
              <a:cs typeface="Calibri"/>
            </a:endParaRPr>
          </a:p>
          <a:p>
            <a:r>
              <a:rPr lang="en-US" dirty="0"/>
              <a:t>Reporting Savings Bond Interest</a:t>
            </a:r>
          </a:p>
          <a:p>
            <a:pPr lvl="1"/>
            <a:r>
              <a:rPr lang="en-US" dirty="0"/>
              <a:t>Reported on 1099-INT, Box 3</a:t>
            </a:r>
          </a:p>
          <a:p>
            <a:pPr lvl="1"/>
            <a:r>
              <a:rPr lang="en-US" dirty="0"/>
              <a:t>When entering in TaxSlayer, must specify tax-exempt amount and State</a:t>
            </a:r>
            <a:endParaRPr lang="en-US" altLang="en-US" dirty="0"/>
          </a:p>
        </p:txBody>
      </p:sp>
      <p:sp>
        <p:nvSpPr>
          <p:cNvPr id="2" name="Title 1"/>
          <p:cNvSpPr>
            <a:spLocks noGrp="1"/>
          </p:cNvSpPr>
          <p:nvPr>
            <p:ph type="title"/>
          </p:nvPr>
        </p:nvSpPr>
        <p:spPr/>
        <p:txBody>
          <a:bodyPr/>
          <a:lstStyle/>
          <a:p>
            <a:r>
              <a:rPr lang="en-US" dirty="0"/>
              <a:t>Savings Bonds and State Returns</a:t>
            </a:r>
          </a:p>
        </p:txBody>
      </p:sp>
      <p:pic>
        <p:nvPicPr>
          <p:cNvPr id="14" name="Picture 13" descr="A close up of a logo&#10;&#10;Description generated with high confidence">
            <a:extLst>
              <a:ext uri="{FF2B5EF4-FFF2-40B4-BE49-F238E27FC236}">
                <a16:creationId xmlns:a16="http://schemas.microsoft.com/office/drawing/2014/main" id="{6025527E-7B8A-4519-8F5F-1281A92C9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1580126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D001AF-0150-4753-82CC-E44379C6BFB8}"/>
              </a:ext>
            </a:extLst>
          </p:cNvPr>
          <p:cNvPicPr>
            <a:picLocks noChangeAspect="1"/>
          </p:cNvPicPr>
          <p:nvPr/>
        </p:nvPicPr>
        <p:blipFill>
          <a:blip r:embed="rId3"/>
          <a:stretch>
            <a:fillRect/>
          </a:stretch>
        </p:blipFill>
        <p:spPr>
          <a:xfrm>
            <a:off x="7233910" y="3882776"/>
            <a:ext cx="2976890" cy="1824300"/>
          </a:xfrm>
          <a:prstGeom prst="rect">
            <a:avLst/>
          </a:prstGeom>
          <a:ln>
            <a:solidFill>
              <a:schemeClr val="accent1"/>
            </a:solidFill>
          </a:ln>
        </p:spPr>
      </p:pic>
      <p:sp>
        <p:nvSpPr>
          <p:cNvPr id="4" name="Slide Number Placeholder 3"/>
          <p:cNvSpPr>
            <a:spLocks noGrp="1"/>
          </p:cNvSpPr>
          <p:nvPr>
            <p:ph type="sldNum" sz="quarter" idx="11"/>
          </p:nvPr>
        </p:nvSpPr>
        <p:spPr/>
        <p:txBody>
          <a:bodyPr/>
          <a:lstStyle/>
          <a:p>
            <a:fld id="{AE820BBC-AC8A-41A2-B5A2-A38EDA688333}" type="slidenum">
              <a:rPr lang="en-US" altLang="en-US" smtClean="0"/>
              <a:pPr/>
              <a:t>59</a:t>
            </a:fld>
            <a:endParaRPr lang="en-US" altLang="en-US" dirty="0"/>
          </a:p>
        </p:txBody>
      </p:sp>
      <p:sp>
        <p:nvSpPr>
          <p:cNvPr id="2" name="Title 1"/>
          <p:cNvSpPr>
            <a:spLocks noGrp="1"/>
          </p:cNvSpPr>
          <p:nvPr>
            <p:ph type="title"/>
          </p:nvPr>
        </p:nvSpPr>
        <p:spPr/>
        <p:txBody>
          <a:bodyPr/>
          <a:lstStyle/>
          <a:p>
            <a:r>
              <a:rPr lang="en-US" dirty="0"/>
              <a:t>Reporting Savings Bonds</a:t>
            </a:r>
          </a:p>
        </p:txBody>
      </p:sp>
      <p:pic>
        <p:nvPicPr>
          <p:cNvPr id="14" name="Picture 13" descr="A close up of a logo&#10;&#10;Description generated with high confidence">
            <a:extLst>
              <a:ext uri="{FF2B5EF4-FFF2-40B4-BE49-F238E27FC236}">
                <a16:creationId xmlns:a16="http://schemas.microsoft.com/office/drawing/2014/main" id="{6025527E-7B8A-4519-8F5F-1281A92C9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9" name="Picture 8">
            <a:extLst>
              <a:ext uri="{FF2B5EF4-FFF2-40B4-BE49-F238E27FC236}">
                <a16:creationId xmlns:a16="http://schemas.microsoft.com/office/drawing/2014/main" id="{F5D18BF6-4F3A-4E0F-AA7D-4ABE3008D1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879" y="1547375"/>
            <a:ext cx="5469217" cy="3247551"/>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id="{5E4B8246-EE67-4B94-9866-CD90DDC8108A}"/>
              </a:ext>
            </a:extLst>
          </p:cNvPr>
          <p:cNvCxnSpPr>
            <a:cxnSpLocks/>
          </p:cNvCxnSpPr>
          <p:nvPr/>
        </p:nvCxnSpPr>
        <p:spPr>
          <a:xfrm>
            <a:off x="4430203" y="2735372"/>
            <a:ext cx="2803707" cy="604506"/>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B5502868-1FF9-41FA-97AD-55F26A998E72}"/>
              </a:ext>
            </a:extLst>
          </p:cNvPr>
          <p:cNvCxnSpPr>
            <a:cxnSpLocks/>
          </p:cNvCxnSpPr>
          <p:nvPr/>
        </p:nvCxnSpPr>
        <p:spPr>
          <a:xfrm>
            <a:off x="4419049" y="2735372"/>
            <a:ext cx="2918239" cy="1684228"/>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BDD6D658-10D5-490B-8D74-55B58B4A55ED}"/>
              </a:ext>
            </a:extLst>
          </p:cNvPr>
          <p:cNvSpPr txBox="1"/>
          <p:nvPr/>
        </p:nvSpPr>
        <p:spPr>
          <a:xfrm>
            <a:off x="609603" y="4938143"/>
            <a:ext cx="6172197" cy="1200329"/>
          </a:xfrm>
          <a:prstGeom prst="rect">
            <a:avLst/>
          </a:prstGeom>
          <a:noFill/>
        </p:spPr>
        <p:txBody>
          <a:bodyPr wrap="square" rtlCol="0">
            <a:spAutoFit/>
          </a:bodyPr>
          <a:lstStyle/>
          <a:p>
            <a:r>
              <a:rPr lang="en-US" dirty="0"/>
              <a:t>The amount in Box 3 is entered twice, once In the box provided for “Interest on U.S. Savings Bonds” and then in the box “that you want subtracted from your state return. Enter “New Jersey’ for State in drop-down box.</a:t>
            </a:r>
          </a:p>
        </p:txBody>
      </p:sp>
      <p:sp>
        <p:nvSpPr>
          <p:cNvPr id="15" name="Footer Placeholder 8">
            <a:extLst>
              <a:ext uri="{FF2B5EF4-FFF2-40B4-BE49-F238E27FC236}">
                <a16:creationId xmlns:a16="http://schemas.microsoft.com/office/drawing/2014/main" id="{1E5824B3-C9EE-4F50-A67E-FC846A7F3CEF}"/>
              </a:ext>
            </a:extLst>
          </p:cNvPr>
          <p:cNvSpPr txBox="1">
            <a:spLocks/>
          </p:cNvSpPr>
          <p:nvPr/>
        </p:nvSpPr>
        <p:spPr>
          <a:xfrm>
            <a:off x="3476488" y="6265305"/>
            <a:ext cx="3860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NTTC Training - TY2018</a:t>
            </a:r>
            <a:endParaRPr lang="en-US" dirty="0"/>
          </a:p>
        </p:txBody>
      </p:sp>
      <p:pic>
        <p:nvPicPr>
          <p:cNvPr id="3" name="Picture 2">
            <a:extLst>
              <a:ext uri="{FF2B5EF4-FFF2-40B4-BE49-F238E27FC236}">
                <a16:creationId xmlns:a16="http://schemas.microsoft.com/office/drawing/2014/main" id="{AAD41034-4E8F-4C52-B66E-401CFD0CE0F8}"/>
              </a:ext>
            </a:extLst>
          </p:cNvPr>
          <p:cNvPicPr>
            <a:picLocks noChangeAspect="1"/>
          </p:cNvPicPr>
          <p:nvPr/>
        </p:nvPicPr>
        <p:blipFill>
          <a:blip r:embed="rId6"/>
          <a:stretch>
            <a:fillRect/>
          </a:stretch>
        </p:blipFill>
        <p:spPr>
          <a:xfrm>
            <a:off x="7233910" y="1314146"/>
            <a:ext cx="2976890" cy="2234524"/>
          </a:xfrm>
          <a:prstGeom prst="rect">
            <a:avLst/>
          </a:prstGeom>
          <a:ln>
            <a:solidFill>
              <a:schemeClr val="accent1"/>
            </a:solidFill>
          </a:ln>
        </p:spPr>
      </p:pic>
      <p:cxnSp>
        <p:nvCxnSpPr>
          <p:cNvPr id="16" name="Straight Arrow Connector 15">
            <a:extLst>
              <a:ext uri="{FF2B5EF4-FFF2-40B4-BE49-F238E27FC236}">
                <a16:creationId xmlns:a16="http://schemas.microsoft.com/office/drawing/2014/main" id="{6BC09596-A103-4C38-84CC-26BB25302D2D}"/>
              </a:ext>
            </a:extLst>
          </p:cNvPr>
          <p:cNvCxnSpPr>
            <a:cxnSpLocks/>
          </p:cNvCxnSpPr>
          <p:nvPr/>
        </p:nvCxnSpPr>
        <p:spPr>
          <a:xfrm flipV="1">
            <a:off x="6663206" y="4938143"/>
            <a:ext cx="674082" cy="669455"/>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8570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Tom Andrews – NJ Version - Single Working Taxpayer</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6</a:t>
            </a:fld>
            <a:endParaRPr lang="en-US" altLang="en-US" dirty="0"/>
          </a:p>
        </p:txBody>
      </p:sp>
      <p:sp>
        <p:nvSpPr>
          <p:cNvPr id="21509" name="Rectangle 10"/>
          <p:cNvSpPr>
            <a:spLocks noGrp="1" noChangeArrowheads="1"/>
          </p:cNvSpPr>
          <p:nvPr>
            <p:ph sz="quarter" idx="12"/>
          </p:nvPr>
        </p:nvSpPr>
        <p:spPr/>
        <p:txBody>
          <a:bodyPr>
            <a:normAutofit/>
          </a:bodyPr>
          <a:lstStyle/>
          <a:p>
            <a:r>
              <a:rPr lang="en-US" altLang="en-US" dirty="0"/>
              <a:t>Not married as of December 31</a:t>
            </a:r>
          </a:p>
          <a:p>
            <a:r>
              <a:rPr lang="en-US" altLang="en-US" dirty="0"/>
              <a:t>Married, but </a:t>
            </a:r>
            <a:r>
              <a:rPr lang="en-US" altLang="en-US" dirty="0">
                <a:solidFill>
                  <a:srgbClr val="FF0000"/>
                </a:solidFill>
              </a:rPr>
              <a:t>legally</a:t>
            </a:r>
            <a:r>
              <a:rPr lang="en-US" altLang="en-US" dirty="0"/>
              <a:t> separated</a:t>
            </a:r>
          </a:p>
          <a:p>
            <a:pPr lvl="1"/>
            <a:r>
              <a:rPr lang="en-US" altLang="en-US" dirty="0"/>
              <a:t>NJ does not recognize legal separation, and IRS follows state rules.  Therefore, legally separated in NJ cannot </a:t>
            </a:r>
            <a:r>
              <a:rPr lang="en-US" altLang="en-US"/>
              <a:t>file single</a:t>
            </a:r>
            <a:endParaRPr lang="en-US" altLang="en-US" dirty="0"/>
          </a:p>
          <a:p>
            <a:r>
              <a:rPr lang="en-US" altLang="en-US" dirty="0"/>
              <a:t>There may be a more advantageous filing status if the taxpayer has dependents or other qualifying person (covered in later lesson)</a:t>
            </a:r>
          </a:p>
          <a:p>
            <a:pPr lvl="1"/>
            <a:endParaRPr lang="en-US" altLang="en-US" dirty="0"/>
          </a:p>
        </p:txBody>
      </p:sp>
      <p:sp>
        <p:nvSpPr>
          <p:cNvPr id="21506" name="Rectangle 9"/>
          <p:cNvSpPr>
            <a:spLocks noGrp="1" noChangeArrowheads="1"/>
          </p:cNvSpPr>
          <p:nvPr>
            <p:ph type="title"/>
          </p:nvPr>
        </p:nvSpPr>
        <p:spPr/>
        <p:txBody>
          <a:bodyPr/>
          <a:lstStyle/>
          <a:p>
            <a:r>
              <a:rPr lang="en-GB" altLang="en-US" dirty="0"/>
              <a:t>Filing Status: Single</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050" b="0" dirty="0">
              <a:solidFill>
                <a:schemeClr val="bg1"/>
              </a:solidFill>
              <a:cs typeface="Calibri" panose="020F0502020204030204" pitchFamily="34" charset="0"/>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60</a:t>
            </a:fld>
            <a:endParaRPr lang="en-US" altLang="en-US" dirty="0"/>
          </a:p>
        </p:txBody>
      </p:sp>
      <p:sp>
        <p:nvSpPr>
          <p:cNvPr id="5" name="Content Placeholder 4"/>
          <p:cNvSpPr>
            <a:spLocks noGrp="1"/>
          </p:cNvSpPr>
          <p:nvPr>
            <p:ph sz="quarter" idx="12"/>
          </p:nvPr>
        </p:nvSpPr>
        <p:spPr>
          <a:xfrm>
            <a:off x="852426" y="1724680"/>
            <a:ext cx="10487148" cy="4023360"/>
          </a:xfrm>
        </p:spPr>
        <p:txBody>
          <a:bodyPr vert="horz" lIns="91440" tIns="45720" rIns="91440" bIns="45720" rtlCol="0" anchor="t">
            <a:normAutofit/>
          </a:bodyPr>
          <a:lstStyle/>
          <a:p>
            <a:r>
              <a:rPr lang="en-US" altLang="en-US" dirty="0"/>
              <a:t>Unemployment is taxable for Federal return</a:t>
            </a:r>
          </a:p>
          <a:p>
            <a:pPr marL="340995" indent="-340995"/>
            <a:r>
              <a:rPr lang="en-US" altLang="en-US" dirty="0"/>
              <a:t>Unemployment is not taxable in NJ</a:t>
            </a:r>
            <a:endParaRPr lang="en-US" altLang="en-US" dirty="0">
              <a:cs typeface="Calibri"/>
            </a:endParaRPr>
          </a:p>
          <a:p>
            <a:pPr lvl="1"/>
            <a:r>
              <a:rPr lang="en-US" altLang="en-US" dirty="0"/>
              <a:t>Handled automatically</a:t>
            </a:r>
          </a:p>
          <a:p>
            <a:pPr marL="340995" indent="-340995"/>
            <a:r>
              <a:rPr lang="en-US" dirty="0"/>
              <a:t>1099-G not mailed to taxpayer; must look up info on NJ Dept. of Labor website</a:t>
            </a:r>
            <a:endParaRPr lang="en-US" altLang="en-US" dirty="0">
              <a:cs typeface="Calibri"/>
            </a:endParaRPr>
          </a:p>
          <a:p>
            <a:pPr lvl="1"/>
            <a:r>
              <a:rPr lang="en-US" dirty="0"/>
              <a:t>Taxpayer must have a user name, password &amp; PIN to view/print 1099-G</a:t>
            </a:r>
            <a:endParaRPr lang="en-US" altLang="en-US" dirty="0"/>
          </a:p>
          <a:p>
            <a:pPr marL="0" indent="0">
              <a:buNone/>
            </a:pPr>
            <a:endParaRPr lang="en-US" dirty="0"/>
          </a:p>
        </p:txBody>
      </p:sp>
      <p:sp>
        <p:nvSpPr>
          <p:cNvPr id="2" name="Title 1"/>
          <p:cNvSpPr>
            <a:spLocks noGrp="1"/>
          </p:cNvSpPr>
          <p:nvPr>
            <p:ph type="title"/>
          </p:nvPr>
        </p:nvSpPr>
        <p:spPr/>
        <p:txBody>
          <a:bodyPr/>
          <a:lstStyle/>
          <a:p>
            <a:r>
              <a:rPr lang="en-US" altLang="en-US" dirty="0"/>
              <a:t>Income: Unemployment – NJ Considerations</a:t>
            </a:r>
            <a:endParaRPr lang="en-US" dirty="0"/>
          </a:p>
        </p:txBody>
      </p:sp>
      <p:pic>
        <p:nvPicPr>
          <p:cNvPr id="14" name="Picture 13" descr="A close up of a logo&#10;&#10;Description generated with high confidence">
            <a:extLst>
              <a:ext uri="{FF2B5EF4-FFF2-40B4-BE49-F238E27FC236}">
                <a16:creationId xmlns:a16="http://schemas.microsoft.com/office/drawing/2014/main" id="{6025527E-7B8A-4519-8F5F-1281A92C9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2101574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Tom Andrews – NJ Version - Single Working Taxpayer</a:t>
            </a: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5" name="Title 4">
            <a:extLst>
              <a:ext uri="{FF2B5EF4-FFF2-40B4-BE49-F238E27FC236}">
                <a16:creationId xmlns:a16="http://schemas.microsoft.com/office/drawing/2014/main" id="{9F1FA2C8-F397-43F6-8CBD-12197FA9E294}"/>
              </a:ext>
            </a:extLst>
          </p:cNvPr>
          <p:cNvSpPr>
            <a:spLocks noGrp="1"/>
          </p:cNvSpPr>
          <p:nvPr>
            <p:ph type="title"/>
          </p:nvPr>
        </p:nvSpPr>
        <p:spPr>
          <a:xfrm>
            <a:off x="1066803" y="28835"/>
            <a:ext cx="9751391" cy="1143000"/>
          </a:xfrm>
        </p:spPr>
        <p:txBody>
          <a:bodyPr/>
          <a:lstStyle/>
          <a:p>
            <a:r>
              <a:rPr lang="en-US" dirty="0">
                <a:cs typeface="Calibri"/>
              </a:rPr>
              <a:t>NJ Property Tax Deduction or Credit - Rents</a:t>
            </a:r>
            <a:endParaRPr lang="en-US" dirty="0"/>
          </a:p>
        </p:txBody>
      </p:sp>
      <p:pic>
        <p:nvPicPr>
          <p:cNvPr id="9" name="Picture 8" descr="A close up of a logo&#10;&#10;Description generated with high confidence">
            <a:extLst>
              <a:ext uri="{FF2B5EF4-FFF2-40B4-BE49-F238E27FC236}">
                <a16:creationId xmlns:a16="http://schemas.microsoft.com/office/drawing/2014/main" id="{5992AB27-40D5-49D9-814A-4511905D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Rectangle 10">
            <a:extLst>
              <a:ext uri="{FF2B5EF4-FFF2-40B4-BE49-F238E27FC236}">
                <a16:creationId xmlns:a16="http://schemas.microsoft.com/office/drawing/2014/main" id="{DE1F7CB8-F7EB-4246-936A-71F795E7E18F}"/>
              </a:ext>
            </a:extLst>
          </p:cNvPr>
          <p:cNvSpPr>
            <a:spLocks noGrp="1" noChangeArrowheads="1"/>
          </p:cNvSpPr>
          <p:nvPr>
            <p:ph sz="quarter" idx="12"/>
          </p:nvPr>
        </p:nvSpPr>
        <p:spPr>
          <a:xfrm>
            <a:off x="1064419" y="1588738"/>
            <a:ext cx="9753600" cy="4212037"/>
          </a:xfrm>
        </p:spPr>
        <p:txBody>
          <a:bodyPr vert="horz" lIns="91440" tIns="45720" rIns="91440" bIns="45720" rtlCol="0" anchor="t">
            <a:normAutofit fontScale="85000" lnSpcReduction="10000"/>
          </a:bodyPr>
          <a:lstStyle/>
          <a:p>
            <a:r>
              <a:rPr lang="en-US" sz="3600" dirty="0"/>
              <a:t>NJ has several Property Tax relief programs</a:t>
            </a:r>
          </a:p>
          <a:p>
            <a:pPr lvl="1" indent="-337820"/>
            <a:r>
              <a:rPr lang="en-US" sz="3200" dirty="0"/>
              <a:t>The programs and “what to do” are discussed in the Davenport problem</a:t>
            </a:r>
            <a:endParaRPr lang="en-US" sz="3200" dirty="0">
              <a:cs typeface="Calibri"/>
            </a:endParaRPr>
          </a:p>
          <a:p>
            <a:pPr marL="340995" indent="-340995"/>
            <a:r>
              <a:rPr lang="en-US" sz="3600" dirty="0"/>
              <a:t>Tenants who pay rent are eligible for </a:t>
            </a:r>
            <a:r>
              <a:rPr lang="en-US" altLang="en-US" sz="3600" dirty="0"/>
              <a:t>NJ taxable income deduction </a:t>
            </a:r>
            <a:r>
              <a:rPr lang="en-US" altLang="en-US" sz="3600" b="1" dirty="0">
                <a:solidFill>
                  <a:srgbClr val="FF0000"/>
                </a:solidFill>
              </a:rPr>
              <a:t>or</a:t>
            </a:r>
            <a:r>
              <a:rPr lang="en-US" altLang="en-US" sz="3600" dirty="0"/>
              <a:t> tax credit, whichever is most beneficial </a:t>
            </a:r>
            <a:endParaRPr lang="en-US" sz="3600" dirty="0"/>
          </a:p>
          <a:p>
            <a:pPr marL="340995" indent="-340995"/>
            <a:r>
              <a:rPr lang="en-US" sz="3600" dirty="0"/>
              <a:t> 18% rent paid is considered as property tax for purposes of this benefit</a:t>
            </a:r>
            <a:endParaRPr lang="en-US" sz="3600" dirty="0">
              <a:cs typeface="Calibri"/>
            </a:endParaRPr>
          </a:p>
          <a:p>
            <a:pPr marL="340995" indent="-340995"/>
            <a:r>
              <a:rPr lang="en-US" sz="3600" dirty="0"/>
              <a:t>Tax-exempt housing is excluded from this program</a:t>
            </a:r>
            <a:endParaRPr lang="en-US" sz="3600" dirty="0">
              <a:cs typeface="Calibri"/>
            </a:endParaRPr>
          </a:p>
        </p:txBody>
      </p:sp>
    </p:spTree>
    <p:extLst>
      <p:ext uri="{BB962C8B-B14F-4D97-AF65-F5344CB8AC3E}">
        <p14:creationId xmlns:p14="http://schemas.microsoft.com/office/powerpoint/2010/main" val="137948500"/>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Tom Andrews – NJ Version - Single Working Taxpayer</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Andrews </a:t>
            </a:r>
            <a:r>
              <a:rPr lang="en-US" altLang="en-US"/>
              <a:t>questions 16 - 20</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BF97FBC8-6C27-48F1-A670-696980B0F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9" name="Picture 8">
            <a:extLst>
              <a:ext uri="{FF2B5EF4-FFF2-40B4-BE49-F238E27FC236}">
                <a16:creationId xmlns:a16="http://schemas.microsoft.com/office/drawing/2014/main" id="{1317D5AF-F7C7-4C51-A48D-FB6143AC5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4333" y="63760"/>
            <a:ext cx="1114425" cy="1133475"/>
          </a:xfrm>
          <a:prstGeom prst="rect">
            <a:avLst/>
          </a:prstGeom>
        </p:spPr>
      </p:pic>
    </p:spTree>
    <p:extLst>
      <p:ext uri="{BB962C8B-B14F-4D97-AF65-F5344CB8AC3E}">
        <p14:creationId xmlns:p14="http://schemas.microsoft.com/office/powerpoint/2010/main" val="421959151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Tom Andrews – NJ Version - Single Working Taxpayer</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7</a:t>
            </a:fld>
            <a:endParaRPr lang="en-US" altLang="en-US" dirty="0"/>
          </a:p>
        </p:txBody>
      </p:sp>
      <p:sp>
        <p:nvSpPr>
          <p:cNvPr id="21509" name="Rectangle 10"/>
          <p:cNvSpPr>
            <a:spLocks noGrp="1" noChangeArrowheads="1"/>
          </p:cNvSpPr>
          <p:nvPr>
            <p:ph sz="quarter" idx="12"/>
          </p:nvPr>
        </p:nvSpPr>
        <p:spPr/>
        <p:txBody>
          <a:bodyPr>
            <a:normAutofit/>
          </a:bodyPr>
          <a:lstStyle/>
          <a:p>
            <a:r>
              <a:rPr lang="en-US" altLang="en-US" dirty="0"/>
              <a:t>Answer Andrews questions 1 and 2</a:t>
            </a:r>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050" b="0" dirty="0">
              <a:solidFill>
                <a:schemeClr val="bg1"/>
              </a:solidFill>
              <a:cs typeface="Calibri" panose="020F0502020204030204" pitchFamily="34" charset="0"/>
            </a:endParaRPr>
          </a:p>
        </p:txBody>
      </p:sp>
      <p:pic>
        <p:nvPicPr>
          <p:cNvPr id="5" name="Picture 4">
            <a:extLst>
              <a:ext uri="{FF2B5EF4-FFF2-40B4-BE49-F238E27FC236}">
                <a16:creationId xmlns:a16="http://schemas.microsoft.com/office/drawing/2014/main" id="{4883276E-D0A8-45A5-ABF9-3A0671819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320264347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Tom Andrews – NJ Version - Single Working Taxpayer</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8</a:t>
            </a:fld>
            <a:endParaRPr lang="en-US" altLang="en-US" dirty="0"/>
          </a:p>
        </p:txBody>
      </p:sp>
      <p:sp>
        <p:nvSpPr>
          <p:cNvPr id="5" name="Content Placeholder 4"/>
          <p:cNvSpPr>
            <a:spLocks noGrp="1"/>
          </p:cNvSpPr>
          <p:nvPr>
            <p:ph sz="quarter" idx="12"/>
          </p:nvPr>
        </p:nvSpPr>
        <p:spPr/>
        <p:txBody>
          <a:bodyPr>
            <a:normAutofit/>
          </a:bodyPr>
          <a:lstStyle/>
          <a:p>
            <a:r>
              <a:rPr lang="en-US" dirty="0"/>
              <a:t>Taxable vs Non-Taxable</a:t>
            </a:r>
          </a:p>
          <a:p>
            <a:pPr lvl="1"/>
            <a:r>
              <a:rPr lang="en-US" dirty="0"/>
              <a:t>Examples?</a:t>
            </a:r>
          </a:p>
          <a:p>
            <a:pPr lvl="1"/>
            <a:r>
              <a:rPr lang="en-US" dirty="0"/>
              <a:t>Turn to 4012 Page D-1</a:t>
            </a:r>
          </a:p>
          <a:p>
            <a:r>
              <a:rPr lang="en-US" dirty="0"/>
              <a:t>Earned vs Not Earned</a:t>
            </a:r>
          </a:p>
          <a:p>
            <a:pPr lvl="1"/>
            <a:r>
              <a:rPr lang="en-US" dirty="0"/>
              <a:t>Examples?</a:t>
            </a:r>
          </a:p>
          <a:p>
            <a:pPr lvl="1"/>
            <a:r>
              <a:rPr lang="en-US" dirty="0"/>
              <a:t>Turn to 4012 Page I-1</a:t>
            </a:r>
          </a:p>
        </p:txBody>
      </p:sp>
      <p:sp>
        <p:nvSpPr>
          <p:cNvPr id="2" name="Title 1"/>
          <p:cNvSpPr>
            <a:spLocks noGrp="1"/>
          </p:cNvSpPr>
          <p:nvPr>
            <p:ph type="title"/>
          </p:nvPr>
        </p:nvSpPr>
        <p:spPr/>
        <p:txBody>
          <a:bodyPr/>
          <a:lstStyle/>
          <a:p>
            <a:r>
              <a:rPr lang="en-US"/>
              <a:t>Income</a:t>
            </a:r>
            <a:endParaRPr lang="en-US" dirty="0"/>
          </a:p>
        </p:txBody>
      </p:sp>
    </p:spTree>
    <p:extLst>
      <p:ext uri="{BB962C8B-B14F-4D97-AF65-F5344CB8AC3E}">
        <p14:creationId xmlns:p14="http://schemas.microsoft.com/office/powerpoint/2010/main" val="131527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Tom Andrews – NJ Version - Single Working Taxpayer</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9</a:t>
            </a:fld>
            <a:endParaRPr lang="en-US" altLang="en-US" dirty="0"/>
          </a:p>
        </p:txBody>
      </p:sp>
      <p:sp>
        <p:nvSpPr>
          <p:cNvPr id="21509" name="Rectangle 10"/>
          <p:cNvSpPr>
            <a:spLocks noGrp="1" noChangeArrowheads="1"/>
          </p:cNvSpPr>
          <p:nvPr>
            <p:ph sz="quarter" idx="12"/>
          </p:nvPr>
        </p:nvSpPr>
        <p:spPr/>
        <p:txBody>
          <a:bodyPr>
            <a:normAutofit/>
          </a:bodyPr>
          <a:lstStyle/>
          <a:p>
            <a:r>
              <a:rPr lang="en-US" altLang="en-US" dirty="0"/>
              <a:t>Answer Andrews questions 3 and 4 </a:t>
            </a:r>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050" b="0" dirty="0">
              <a:solidFill>
                <a:schemeClr val="bg1"/>
              </a:solidFill>
              <a:cs typeface="Calibri" panose="020F0502020204030204" pitchFamily="34" charset="0"/>
            </a:endParaRPr>
          </a:p>
        </p:txBody>
      </p:sp>
      <p:pic>
        <p:nvPicPr>
          <p:cNvPr id="10" name="Picture 9">
            <a:extLst>
              <a:ext uri="{FF2B5EF4-FFF2-40B4-BE49-F238E27FC236}">
                <a16:creationId xmlns:a16="http://schemas.microsoft.com/office/drawing/2014/main" id="{4F4827A4-F136-4266-A887-CD34A0A88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63760"/>
            <a:ext cx="1114425" cy="1133475"/>
          </a:xfrm>
          <a:prstGeom prst="rect">
            <a:avLst/>
          </a:prstGeom>
        </p:spPr>
      </p:pic>
    </p:spTree>
    <p:extLst>
      <p:ext uri="{BB962C8B-B14F-4D97-AF65-F5344CB8AC3E}">
        <p14:creationId xmlns:p14="http://schemas.microsoft.com/office/powerpoint/2010/main" val="3632922154"/>
      </p:ext>
    </p:extLst>
  </p:cSld>
  <p:clrMapOvr>
    <a:masterClrMapping/>
  </p:clrMapOvr>
  <p:transition spd="slow"/>
</p:sld>
</file>

<file path=ppt/theme/theme1.xml><?xml version="1.0" encoding="utf-8"?>
<a:theme xmlns:a="http://schemas.openxmlformats.org/drawingml/2006/main" name="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AARPF PPTX Template Wide v2</Template>
  <TotalTime>0</TotalTime>
  <Words>3305</Words>
  <Application>Microsoft Office PowerPoint</Application>
  <PresentationFormat>Widescreen</PresentationFormat>
  <Paragraphs>499</Paragraphs>
  <Slides>62</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MS Gothic</vt:lpstr>
      <vt:lpstr>SimSun</vt:lpstr>
      <vt:lpstr>Arial</vt:lpstr>
      <vt:lpstr>Calibri</vt:lpstr>
      <vt:lpstr>Cambria</vt:lpstr>
      <vt:lpstr>Verdana</vt:lpstr>
      <vt:lpstr>Wingdings</vt:lpstr>
      <vt:lpstr>AARPF PPTX Template Wide</vt:lpstr>
      <vt:lpstr>Single Working Taxpayer</vt:lpstr>
      <vt:lpstr>Single Working Taxpayer</vt:lpstr>
      <vt:lpstr>Filing Status</vt:lpstr>
      <vt:lpstr>Filing Status Importance</vt:lpstr>
      <vt:lpstr>Five Choices for Filing Status</vt:lpstr>
      <vt:lpstr>Filing Status: Single</vt:lpstr>
      <vt:lpstr>Questions</vt:lpstr>
      <vt:lpstr>Income</vt:lpstr>
      <vt:lpstr>Questions</vt:lpstr>
      <vt:lpstr>Income: Wages</vt:lpstr>
      <vt:lpstr>Form W-2</vt:lpstr>
      <vt:lpstr>W-2 Box 12 codes</vt:lpstr>
      <vt:lpstr>What’s Out of Scope on W-2?</vt:lpstr>
      <vt:lpstr>What’s Out of Scope on W-2? (cont)</vt:lpstr>
      <vt:lpstr>Questions</vt:lpstr>
      <vt:lpstr>Income: Interest</vt:lpstr>
      <vt:lpstr>Income: Interest – Tax Forms</vt:lpstr>
      <vt:lpstr>Income: Interest</vt:lpstr>
      <vt:lpstr>Income: Interest</vt:lpstr>
      <vt:lpstr>Income: Interest – Form 1099-INT</vt:lpstr>
      <vt:lpstr> Income: Interest – Sample Brokerage Statement </vt:lpstr>
      <vt:lpstr>Questions</vt:lpstr>
      <vt:lpstr>Income: Unemployment Compensation</vt:lpstr>
      <vt:lpstr>Income: Unemployment – Form 1099-G</vt:lpstr>
      <vt:lpstr>Questions</vt:lpstr>
      <vt:lpstr>Adjusted Gross Income</vt:lpstr>
      <vt:lpstr>Adjustments: IRA Deduction and Student Loan Interest</vt:lpstr>
      <vt:lpstr> Adjustments: IRA Deduction </vt:lpstr>
      <vt:lpstr>Adjustments: IRA Contribution – Limitations</vt:lpstr>
      <vt:lpstr>Adjustments: IRA Contribution – Limitations</vt:lpstr>
      <vt:lpstr>Adjustments: IRA Contribution – Limitations</vt:lpstr>
      <vt:lpstr>Adjustments: IRA Contribution</vt:lpstr>
      <vt:lpstr>Adjustments: IRA Contribution – Excess Contribution</vt:lpstr>
      <vt:lpstr>Questions</vt:lpstr>
      <vt:lpstr> Adjustments: Student Loan Interest  </vt:lpstr>
      <vt:lpstr> Adjustments: Student Loan Interest  </vt:lpstr>
      <vt:lpstr> Adjustments: Student Loan Interest – Limitations </vt:lpstr>
      <vt:lpstr>Question</vt:lpstr>
      <vt:lpstr>Deductions</vt:lpstr>
      <vt:lpstr>Deductions: Standard Deduction</vt:lpstr>
      <vt:lpstr>Credits </vt:lpstr>
      <vt:lpstr>Credits: Retirement Savings Contributions Credit</vt:lpstr>
      <vt:lpstr>Credits: Retirement Savings Contributions Credit</vt:lpstr>
      <vt:lpstr>Credits: Retirement Savings Contributions Credit</vt:lpstr>
      <vt:lpstr>Credits: Retirement Savings Contributions – W-2 Box 12</vt:lpstr>
      <vt:lpstr>Credits: Retirement Savings Contributions W-2 Box 14</vt:lpstr>
      <vt:lpstr>Questions</vt:lpstr>
      <vt:lpstr>Single Working Taxpayer – NJ Considerations</vt:lpstr>
      <vt:lpstr>State Interview Aids – The New Jersey Checklist</vt:lpstr>
      <vt:lpstr>State Interview Aids – The New Jersey Checklist</vt:lpstr>
      <vt:lpstr>State Interview Aids – The New Jersey Checklist</vt:lpstr>
      <vt:lpstr>State Interview Aids – NJ Special Handling</vt:lpstr>
      <vt:lpstr>Filing Status – NJ Considerations</vt:lpstr>
      <vt:lpstr>NJ State Basic Information</vt:lpstr>
      <vt:lpstr>NJ State Basic Information – Military Veterans</vt:lpstr>
      <vt:lpstr>Income: NJ Withholdings in W-2 Box 14</vt:lpstr>
      <vt:lpstr>Income: Interest – NJ Considerations</vt:lpstr>
      <vt:lpstr>Savings Bonds and State Returns</vt:lpstr>
      <vt:lpstr>Reporting Savings Bonds</vt:lpstr>
      <vt:lpstr>Income: Unemployment – NJ Considerations</vt:lpstr>
      <vt:lpstr>NJ Property Tax Deduction or Credit - Rents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Working Taxpayer</dc:title>
  <dc:creator/>
  <cp:lastModifiedBy/>
  <cp:revision>211</cp:revision>
  <dcterms:created xsi:type="dcterms:W3CDTF">2013-12-18T19:18:28Z</dcterms:created>
  <dcterms:modified xsi:type="dcterms:W3CDTF">2018-11-18T19:52:26Z</dcterms:modified>
</cp:coreProperties>
</file>